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15"/>
  </p:notesMasterIdLst>
  <p:sldIdLst>
    <p:sldId id="256" r:id="rId2"/>
    <p:sldId id="257" r:id="rId3"/>
    <p:sldId id="286" r:id="rId4"/>
    <p:sldId id="287" r:id="rId5"/>
    <p:sldId id="288" r:id="rId6"/>
    <p:sldId id="261" r:id="rId7"/>
    <p:sldId id="269" r:id="rId8"/>
    <p:sldId id="270" r:id="rId9"/>
    <p:sldId id="271" r:id="rId10"/>
    <p:sldId id="272" r:id="rId11"/>
    <p:sldId id="281" r:id="rId12"/>
    <p:sldId id="283" r:id="rId13"/>
    <p:sldId id="284" r:id="rId14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FF"/>
    <a:srgbClr val="FFFF66"/>
    <a:srgbClr val="F1732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0" autoAdjust="0"/>
    <p:restoredTop sz="86387" autoAdjust="0"/>
  </p:normalViewPr>
  <p:slideViewPr>
    <p:cSldViewPr>
      <p:cViewPr varScale="1">
        <p:scale>
          <a:sx n="55" d="100"/>
          <a:sy n="55" d="100"/>
        </p:scale>
        <p:origin x="-40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 altLang="ja-JP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E2D58EB-FF98-4831-9DAF-D183985B8DEE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3AA6B6-A6C5-44C2-B7A9-64663BDA9590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1100" dirty="0" smtClean="0"/>
              <a:t>現時点では、インテンシブ・プログラム（情報）は経済学科の学生しか履修できません。</a:t>
            </a:r>
            <a:endParaRPr lang="en-US" altLang="ja-JP" sz="1100" dirty="0" smtClean="0"/>
          </a:p>
          <a:p>
            <a:pPr>
              <a:lnSpc>
                <a:spcPct val="90000"/>
              </a:lnSpc>
            </a:pPr>
            <a:r>
              <a:rPr lang="ja-JP" altLang="en-US" sz="1100" dirty="0" smtClean="0"/>
              <a:t>学生に聞かれた場合は、「現在の履修ルールではそうなっている」と説明しておいてください。学生が納得しない場合は、佐藤か小川の所に直接行くよう指示してください。</a:t>
            </a:r>
            <a:endParaRPr lang="en-US" altLang="ja-JP" sz="1100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２，３年でインテンシブ・プログラム（情報）を履修したい場合は、コンピュータ概論の履修は必須です（前提科目）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2D58EB-FF98-4831-9DAF-D183985B8DEE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今年度は昨年度より１つ開講数が減って２１クラスです。ただし、すべてのクラスが </a:t>
            </a:r>
            <a:r>
              <a:rPr kumimoji="1" lang="en-US" altLang="ja-JP" dirty="0" smtClean="0"/>
              <a:t>Office2007</a:t>
            </a:r>
            <a:r>
              <a:rPr kumimoji="1" lang="ja-JP" altLang="en-US" dirty="0" smtClean="0"/>
              <a:t>になりました。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時間割に合わせて履修といっても、人数制限があるので受講生が集中するコマでは抽選になります。為念。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2D58EB-FF98-4831-9DAF-D183985B8DEE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7E7566-F635-460B-A99F-2BFFF2C958D6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3AF8A7-29B0-4824-BE6E-49E750F78060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8BB949-C771-4C73-A3F2-D4797EA7725B}" type="slidenum">
              <a:rPr lang="en-US" altLang="ja-JP"/>
              <a:pPr/>
              <a:t>10</a:t>
            </a:fld>
            <a:endParaRPr lang="en-US" altLang="ja-JP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2010</a:t>
            </a:r>
            <a:r>
              <a:rPr kumimoji="1" lang="ja-JP" altLang="en-US" dirty="0" smtClean="0"/>
              <a:t>年度までは筆記試験があったが、</a:t>
            </a:r>
            <a:r>
              <a:rPr kumimoji="1" lang="en-US" altLang="ja-JP" dirty="0" smtClean="0"/>
              <a:t>2011</a:t>
            </a:r>
            <a:r>
              <a:rPr kumimoji="1" lang="ja-JP" altLang="en-US" smtClean="0"/>
              <a:t>年度からは廃止した。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2D58EB-FF98-4831-9DAF-D183985B8DEE}" type="slidenum">
              <a:rPr lang="en-US" altLang="ja-JP" smtClean="0"/>
              <a:pPr/>
              <a:t>11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D609BC-2305-4105-8F0F-C3E926BCC9ED}" type="slidenum">
              <a:rPr lang="en-US" altLang="ja-JP"/>
              <a:pPr/>
              <a:t>12</a:t>
            </a:fld>
            <a:endParaRPr lang="en-US" altLang="ja-JP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テキストは２００７対応版が出ました</a:t>
            </a:r>
            <a:endParaRPr lang="en-US" altLang="ja-JP" dirty="0" smtClean="0"/>
          </a:p>
          <a:p>
            <a:r>
              <a:rPr lang="en-US" altLang="ja-JP" dirty="0" smtClean="0"/>
              <a:t>https://eip.econ.kanagawa-u.ac.jp/eip/</a:t>
            </a:r>
            <a:r>
              <a:rPr lang="ja-JP" altLang="en-US" dirty="0" smtClean="0"/>
              <a:t>　にでている教材は「こういう展開がある」という例示。何を教えるかのガイドラインではあるが、教え方や題材については教員の裁量が優先（もちろん、</a:t>
            </a:r>
            <a:r>
              <a:rPr lang="en-US" altLang="ja-JP" dirty="0" smtClean="0"/>
              <a:t>web</a:t>
            </a:r>
            <a:r>
              <a:rPr lang="ja-JP" altLang="en-US" dirty="0" smtClean="0"/>
              <a:t>にでている教材をそのまま使っても構わない）</a:t>
            </a:r>
            <a:endParaRPr lang="en-US" altLang="ja-JP" dirty="0" smtClean="0"/>
          </a:p>
          <a:p>
            <a:endParaRPr lang="ja-JP" altLang="ja-JP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98137D-0308-4C84-932F-B9EE787503A9}" type="slidenum">
              <a:rPr lang="en-US" altLang="ja-JP"/>
              <a:pPr/>
              <a:t>13</a:t>
            </a:fld>
            <a:endParaRPr lang="en-US" altLang="ja-JP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2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81963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81964" name="Rectangle 4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1965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1966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4C2FE70-3E30-42BA-A2F3-F4451A46E6C4}" type="slidenum">
              <a:rPr lang="en-US" altLang="ja-JP"/>
              <a:pPr/>
              <a:t>&lt;#&gt;</a:t>
            </a:fld>
            <a:endParaRPr lang="en-US" altLang="ja-JP"/>
          </a:p>
        </p:txBody>
      </p:sp>
      <p:graphicFrame>
        <p:nvGraphicFramePr>
          <p:cNvPr id="81968" name="Object 48"/>
          <p:cNvGraphicFramePr>
            <a:graphicFrameLocks noChangeAspect="1"/>
          </p:cNvGraphicFramePr>
          <p:nvPr/>
        </p:nvGraphicFramePr>
        <p:xfrm>
          <a:off x="-180975" y="-819150"/>
          <a:ext cx="9577388" cy="8615363"/>
        </p:xfrm>
        <a:graphic>
          <a:graphicData uri="http://schemas.openxmlformats.org/presentationml/2006/ole">
            <p:oleObj spid="_x0000_s81968" name="Image" r:id="rId3" imgW="1950559" imgH="1914148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323 0.01249 L -0.44479 -0.4177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819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" y="-21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81968"/>
                                        </p:tgtEl>
                                      </p:cBhvr>
                                      <p:by x="8000" y="8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81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81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1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2" grpId="0"/>
      <p:bldP spid="81963" grpId="0" build="p">
        <p:tmplLst>
          <p:tmpl lvl="1">
            <p:tnLst>
              <p:par>
                <p:cTn presetID="2" presetClass="entr" presetSubtype="2" fill="hold" nodeType="after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19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8196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8196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4EDC83-6EC1-44CA-8497-3FE6111E2AAB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B4D98-C96A-409D-80EB-021096ECCFF1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6BDE88-6A83-4990-B02C-3CD1D3096470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CC242-6E7F-4C70-A4EF-00D3C5B483EC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25112-8747-4489-A9A5-634D3B045447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70A899-588B-413B-B15F-488A35BA0EDC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8A68D-04EA-4A40-B7EE-A67DB19F71EE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402236-C0C1-4540-A272-40295DD49FF6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66E7ED-C481-4B51-AE08-9ED36A65779B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6355A-AAB4-42BF-AB9F-6C7A31D272BC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38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8093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80940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ja-JP"/>
          </a:p>
        </p:txBody>
      </p:sp>
      <p:sp>
        <p:nvSpPr>
          <p:cNvPr id="80941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ja-JP"/>
          </a:p>
        </p:txBody>
      </p:sp>
      <p:sp>
        <p:nvSpPr>
          <p:cNvPr id="80942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857AE2F-7499-4959-B005-AB251FB35CF4}" type="slidenum">
              <a:rPr lang="en-US" altLang="ja-JP"/>
              <a:pPr/>
              <a:t>&lt;#&gt;</a:t>
            </a:fld>
            <a:endParaRPr lang="en-US" altLang="ja-JP"/>
          </a:p>
        </p:txBody>
      </p:sp>
      <p:graphicFrame>
        <p:nvGraphicFramePr>
          <p:cNvPr id="80943" name="Object 47"/>
          <p:cNvGraphicFramePr>
            <a:graphicFrameLocks noChangeAspect="1"/>
          </p:cNvGraphicFramePr>
          <p:nvPr/>
        </p:nvGraphicFramePr>
        <p:xfrm>
          <a:off x="107950" y="115888"/>
          <a:ext cx="576263" cy="566737"/>
        </p:xfrm>
        <a:graphic>
          <a:graphicData uri="http://schemas.openxmlformats.org/presentationml/2006/ole">
            <p:oleObj spid="_x0000_s80943" name="Image" r:id="rId14" imgW="194759" imgH="191878" progId="">
              <p:embed/>
            </p:oleObj>
          </a:graphicData>
        </a:graphic>
      </p:graphicFrame>
    </p:spTree>
  </p:cSld>
  <p:clrMap bg1="dk2" tx1="lt1" bg2="dk1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0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0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0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0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39" grpId="0" uiExpand="1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09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09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09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09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8093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09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8093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09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8093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09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8093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5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CCFF"/>
        </a:buClr>
        <a:buFont typeface="Wingdings" pitchFamily="2" charset="2"/>
        <a:buBlip>
          <a:blip r:embed="rId16"/>
        </a:buBlip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7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ip.econ.kanagawa-u.ac.jp/eip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経済情報処理ガイダンス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/>
              <a:t>神奈川大学　経済学部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/>
              <a:t>授業内容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/>
              <a:t>経済学部用に構成した内容</a:t>
            </a:r>
          </a:p>
          <a:p>
            <a:pPr lvl="1">
              <a:spcBef>
                <a:spcPct val="50000"/>
              </a:spcBef>
            </a:pPr>
            <a:r>
              <a:rPr lang="ja-JP" altLang="en-US"/>
              <a:t>データ分析・レポート作成・プレゼンテーション</a:t>
            </a:r>
          </a:p>
          <a:p>
            <a:pPr>
              <a:spcBef>
                <a:spcPct val="50000"/>
              </a:spcBef>
            </a:pPr>
            <a:r>
              <a:rPr lang="ja-JP" altLang="en-US"/>
              <a:t>少人数クラス（</a:t>
            </a:r>
            <a:r>
              <a:rPr lang="en-US" altLang="ja-JP"/>
              <a:t>40</a:t>
            </a:r>
            <a:r>
              <a:rPr lang="ja-JP" altLang="en-US"/>
              <a:t>人以下）</a:t>
            </a:r>
          </a:p>
          <a:p>
            <a:pPr lvl="1">
              <a:spcBef>
                <a:spcPct val="50000"/>
              </a:spcBef>
            </a:pPr>
            <a:r>
              <a:rPr lang="en-US" altLang="ja-JP"/>
              <a:t>40</a:t>
            </a:r>
            <a:r>
              <a:rPr lang="ja-JP" altLang="en-US"/>
              <a:t>人のクラスに教師</a:t>
            </a:r>
            <a:r>
              <a:rPr lang="en-US" altLang="ja-JP"/>
              <a:t>1</a:t>
            </a:r>
            <a:r>
              <a:rPr lang="ja-JP" altLang="en-US"/>
              <a:t>名＋アシスタント</a:t>
            </a:r>
            <a:r>
              <a:rPr lang="en-US" altLang="ja-JP"/>
              <a:t>2</a:t>
            </a:r>
            <a:r>
              <a:rPr lang="ja-JP" altLang="en-US"/>
              <a:t>名</a:t>
            </a:r>
          </a:p>
          <a:p>
            <a:pPr lvl="1">
              <a:spcBef>
                <a:spcPct val="50000"/>
              </a:spcBef>
            </a:pPr>
            <a:r>
              <a:rPr lang="ja-JP" altLang="en-US"/>
              <a:t>「分からなければすぐ聞ける」を目指す</a:t>
            </a:r>
          </a:p>
          <a:p>
            <a:pPr>
              <a:spcBef>
                <a:spcPct val="50000"/>
              </a:spcBef>
            </a:pPr>
            <a:r>
              <a:rPr lang="ja-JP" altLang="en-US"/>
              <a:t>実習がメイン</a:t>
            </a:r>
          </a:p>
          <a:p>
            <a:pPr lvl="1">
              <a:spcBef>
                <a:spcPct val="50000"/>
              </a:spcBef>
            </a:pPr>
            <a:r>
              <a:rPr lang="ja-JP" altLang="en-US"/>
              <a:t>プレゼンテーションも実際にやってみる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 dirty="0"/>
              <a:t>成績評価の基準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r>
              <a:rPr lang="ja-JP" altLang="en-US" dirty="0" smtClean="0"/>
              <a:t>課題</a:t>
            </a:r>
            <a:r>
              <a:rPr lang="ja-JP" altLang="en-US" dirty="0"/>
              <a:t>： </a:t>
            </a:r>
            <a:r>
              <a:rPr lang="ja-JP" altLang="en-US" dirty="0" smtClean="0"/>
              <a:t>　　 </a:t>
            </a:r>
            <a:r>
              <a:rPr lang="ja-JP" altLang="en-US" dirty="0" smtClean="0"/>
              <a:t>  </a:t>
            </a:r>
            <a:r>
              <a:rPr lang="en-US" altLang="ja-JP" dirty="0" smtClean="0"/>
              <a:t>40</a:t>
            </a:r>
            <a:r>
              <a:rPr lang="en-US" altLang="ja-JP" dirty="0" smtClean="0"/>
              <a:t>%</a:t>
            </a:r>
            <a:endParaRPr lang="en-US" altLang="ja-JP" dirty="0"/>
          </a:p>
          <a:p>
            <a:pPr lvl="0">
              <a:spcBef>
                <a:spcPct val="50000"/>
              </a:spcBef>
            </a:pPr>
            <a:r>
              <a:rPr lang="ja-JP" altLang="en-US" dirty="0"/>
              <a:t>実技試験</a:t>
            </a:r>
            <a:r>
              <a:rPr lang="en-US" altLang="ja-JP" dirty="0"/>
              <a:t>: </a:t>
            </a:r>
            <a:r>
              <a:rPr lang="en-US" altLang="ja-JP" dirty="0" smtClean="0"/>
              <a:t> 60</a:t>
            </a:r>
            <a:r>
              <a:rPr lang="en-US" altLang="ja-JP" dirty="0" smtClean="0"/>
              <a:t>%</a:t>
            </a:r>
            <a:endParaRPr lang="en-US" altLang="ja-JP" dirty="0"/>
          </a:p>
          <a:p>
            <a:pPr lvl="1">
              <a:spcBef>
                <a:spcPct val="50000"/>
              </a:spcBef>
            </a:pPr>
            <a:r>
              <a:rPr lang="ja-JP" altLang="en-US" dirty="0"/>
              <a:t>実際に課題が解けるか確認</a:t>
            </a:r>
            <a:r>
              <a:rPr lang="ja-JP" altLang="en-US" dirty="0" smtClean="0"/>
              <a:t>する</a:t>
            </a:r>
            <a:endParaRPr lang="en-US" altLang="ja-JP" dirty="0" smtClean="0"/>
          </a:p>
          <a:p>
            <a:pPr lvl="1">
              <a:spcBef>
                <a:spcPct val="50000"/>
              </a:spcBef>
              <a:buNone/>
            </a:pP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/>
              <a:t>使用書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 dirty="0"/>
              <a:t>小川・五月女・中谷・工藤</a:t>
            </a:r>
            <a:r>
              <a:rPr lang="en-US" altLang="ja-JP" dirty="0"/>
              <a:t>『</a:t>
            </a:r>
            <a:r>
              <a:rPr lang="ja-JP" altLang="en-US" dirty="0"/>
              <a:t>コンピュータ　困ったときに　開く</a:t>
            </a:r>
            <a:r>
              <a:rPr lang="ja-JP" altLang="en-US" dirty="0" smtClean="0"/>
              <a:t>本（改訂版　</a:t>
            </a:r>
            <a:r>
              <a:rPr lang="en-US" altLang="ja-JP" dirty="0" smtClean="0"/>
              <a:t>Office2007</a:t>
            </a:r>
            <a:r>
              <a:rPr lang="ja-JP" altLang="en-US" dirty="0" smtClean="0"/>
              <a:t>対応）</a:t>
            </a:r>
            <a:r>
              <a:rPr lang="en-US" altLang="ja-JP" dirty="0" smtClean="0"/>
              <a:t>』, </a:t>
            </a:r>
            <a:r>
              <a:rPr lang="ja-JP" altLang="en-US" dirty="0"/>
              <a:t>ムイスリ出版</a:t>
            </a:r>
            <a:r>
              <a:rPr lang="en-US" altLang="ja-JP" dirty="0"/>
              <a:t>, </a:t>
            </a:r>
            <a:r>
              <a:rPr lang="en-US" altLang="ja-JP" dirty="0" smtClean="0"/>
              <a:t>2009</a:t>
            </a:r>
            <a:r>
              <a:rPr lang="ja-JP" altLang="en-US" dirty="0" smtClean="0"/>
              <a:t>年</a:t>
            </a:r>
            <a:endParaRPr lang="ja-JP" altLang="en-US" dirty="0"/>
          </a:p>
          <a:p>
            <a:pPr>
              <a:spcBef>
                <a:spcPct val="50000"/>
              </a:spcBef>
            </a:pPr>
            <a:r>
              <a:rPr lang="ja-JP" altLang="en-US" dirty="0"/>
              <a:t>データや考え方については別途配布</a:t>
            </a:r>
          </a:p>
          <a:p>
            <a:pPr lvl="1">
              <a:spcBef>
                <a:spcPct val="50000"/>
              </a:spcBef>
            </a:pPr>
            <a:r>
              <a:rPr lang="en-US" altLang="ja-JP" sz="2400" dirty="0">
                <a:latin typeface="OCRB" pitchFamily="49" charset="0"/>
                <a:hlinkClick r:id="rId3"/>
              </a:rPr>
              <a:t>https://eip.econ.kanagawa-u.ac.jp/eip</a:t>
            </a:r>
            <a:r>
              <a:rPr lang="en-US" altLang="ja-JP" sz="2400" dirty="0" smtClean="0">
                <a:latin typeface="OCRB" pitchFamily="49" charset="0"/>
                <a:hlinkClick r:id="rId3"/>
              </a:rPr>
              <a:t>/</a:t>
            </a:r>
            <a:endParaRPr lang="en-US" altLang="ja-JP" sz="2400" dirty="0" smtClean="0">
              <a:latin typeface="OCRB" pitchFamily="49" charset="0"/>
            </a:endParaRPr>
          </a:p>
          <a:p>
            <a:pPr lvl="1">
              <a:spcBef>
                <a:spcPct val="50000"/>
              </a:spcBef>
            </a:pPr>
            <a:r>
              <a:rPr lang="ja-JP" altLang="en-US" sz="2400" dirty="0" smtClean="0">
                <a:latin typeface="OCRB" pitchFamily="49" charset="0"/>
              </a:rPr>
              <a:t>具体的な内容はクラスで個別に指示</a:t>
            </a:r>
            <a:endParaRPr lang="en-US" altLang="ja-JP" sz="2400" dirty="0">
              <a:latin typeface="OCRB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/>
              <a:t>授業への持ち物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/>
              <a:t>使用書</a:t>
            </a:r>
          </a:p>
          <a:p>
            <a:pPr lvl="1">
              <a:spcBef>
                <a:spcPct val="50000"/>
              </a:spcBef>
            </a:pPr>
            <a:r>
              <a:rPr lang="ja-JP" altLang="en-US"/>
              <a:t>忘れると操作説明が分からない</a:t>
            </a:r>
          </a:p>
          <a:p>
            <a:pPr>
              <a:spcBef>
                <a:spcPct val="50000"/>
              </a:spcBef>
            </a:pPr>
            <a:r>
              <a:rPr lang="ja-JP" altLang="en-US"/>
              <a:t>筆記用具（もちろんノートも）</a:t>
            </a:r>
          </a:p>
          <a:p>
            <a:pPr lvl="1">
              <a:spcBef>
                <a:spcPct val="50000"/>
              </a:spcBef>
            </a:pPr>
            <a:r>
              <a:rPr lang="ja-JP" altLang="en-US"/>
              <a:t>コンピュータを使った実習でもメモは必要</a:t>
            </a:r>
          </a:p>
          <a:p>
            <a:pPr lvl="1">
              <a:spcBef>
                <a:spcPct val="50000"/>
              </a:spcBef>
            </a:pPr>
            <a:r>
              <a:rPr lang="ja-JP" altLang="en-US"/>
              <a:t>「自分が気づいたこと」を記録する</a:t>
            </a:r>
          </a:p>
          <a:p>
            <a:pPr lvl="2">
              <a:spcBef>
                <a:spcPct val="50000"/>
              </a:spcBef>
            </a:pPr>
            <a:r>
              <a:rPr lang="ja-JP" altLang="en-US"/>
              <a:t>操作・考え方・データの扱い方　など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位置づけ：基礎固め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/>
              <a:t>基礎：「経済情報処理」</a:t>
            </a:r>
          </a:p>
          <a:p>
            <a:pPr lvl="1">
              <a:spcBef>
                <a:spcPct val="50000"/>
              </a:spcBef>
            </a:pPr>
            <a:r>
              <a:rPr lang="ja-JP" altLang="en-US"/>
              <a:t>「読み・書き・プレゼン」</a:t>
            </a:r>
          </a:p>
          <a:p>
            <a:pPr lvl="1">
              <a:spcBef>
                <a:spcPct val="50000"/>
              </a:spcBef>
            </a:pPr>
            <a:r>
              <a:rPr lang="ja-JP" altLang="en-US"/>
              <a:t>これくらいはできないと困る基礎レベル</a:t>
            </a:r>
          </a:p>
          <a:p>
            <a:pPr>
              <a:spcBef>
                <a:spcPct val="50000"/>
              </a:spcBef>
            </a:pPr>
            <a:r>
              <a:rPr lang="ja-JP" altLang="en-US"/>
              <a:t>発展：「インテンシブ・プログラム（情報）」</a:t>
            </a:r>
          </a:p>
          <a:p>
            <a:pPr lvl="1">
              <a:spcBef>
                <a:spcPct val="50000"/>
              </a:spcBef>
            </a:pPr>
            <a:r>
              <a:rPr lang="ja-JP" altLang="en-US"/>
              <a:t>「経済情報処理」の１ランク上の部分</a:t>
            </a:r>
          </a:p>
          <a:p>
            <a:pPr lvl="1">
              <a:spcBef>
                <a:spcPct val="50000"/>
              </a:spcBef>
            </a:pPr>
            <a:r>
              <a:rPr lang="ja-JP" altLang="en-US"/>
              <a:t>情報技術そのものに関する知識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ja-JP"/>
              <a:t>1</a:t>
            </a:r>
            <a:r>
              <a:rPr lang="ja-JP" altLang="en-US"/>
              <a:t>年生向け情報科目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/>
              <a:t>実習系</a:t>
            </a:r>
          </a:p>
          <a:p>
            <a:pPr lvl="1">
              <a:spcBef>
                <a:spcPct val="50000"/>
              </a:spcBef>
            </a:pPr>
            <a:r>
              <a:rPr lang="ja-JP" altLang="en-US"/>
              <a:t>経済情報処理</a:t>
            </a:r>
            <a:r>
              <a:rPr lang="en-US" altLang="ja-JP"/>
              <a:t>I, II</a:t>
            </a:r>
          </a:p>
          <a:p>
            <a:pPr lvl="1">
              <a:spcBef>
                <a:spcPct val="50000"/>
              </a:spcBef>
            </a:pPr>
            <a:r>
              <a:rPr lang="ja-JP" altLang="en-US"/>
              <a:t>教員免許を取りたい人は、経済情報処理</a:t>
            </a:r>
            <a:r>
              <a:rPr lang="en-US" altLang="ja-JP"/>
              <a:t>I</a:t>
            </a:r>
            <a:r>
              <a:rPr lang="ja-JP" altLang="en-US"/>
              <a:t>を</a:t>
            </a:r>
          </a:p>
          <a:p>
            <a:pPr>
              <a:spcBef>
                <a:spcPct val="50000"/>
              </a:spcBef>
            </a:pPr>
            <a:r>
              <a:rPr lang="ja-JP" altLang="en-US"/>
              <a:t>講義系</a:t>
            </a:r>
          </a:p>
          <a:p>
            <a:pPr lvl="1">
              <a:spcBef>
                <a:spcPct val="50000"/>
              </a:spcBef>
            </a:pPr>
            <a:r>
              <a:rPr lang="ja-JP" altLang="en-US"/>
              <a:t>コンピュータ概論</a:t>
            </a:r>
          </a:p>
          <a:p>
            <a:pPr lvl="1">
              <a:spcBef>
                <a:spcPct val="50000"/>
              </a:spcBef>
            </a:pPr>
            <a:r>
              <a:rPr lang="ja-JP" altLang="en-US"/>
              <a:t>インテンシブ・プログラム（情報）履修の必須科目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/>
              <a:t>情報科目履修プラン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ja-JP" altLang="en-US" dirty="0"/>
              <a:t>経済情報処理</a:t>
            </a:r>
            <a:r>
              <a:rPr lang="en-US" altLang="ja-JP" dirty="0"/>
              <a:t>I</a:t>
            </a:r>
            <a:r>
              <a:rPr lang="ja-JP" altLang="en-US" dirty="0"/>
              <a:t>・</a:t>
            </a:r>
            <a:r>
              <a:rPr lang="en-US" altLang="ja-JP" dirty="0"/>
              <a:t>II</a:t>
            </a:r>
            <a:r>
              <a:rPr lang="ja-JP" altLang="en-US" dirty="0"/>
              <a:t>だけ</a:t>
            </a:r>
          </a:p>
          <a:p>
            <a:pPr marL="990600" lvl="1" indent="-533400">
              <a:spcBef>
                <a:spcPct val="50000"/>
              </a:spcBef>
            </a:pPr>
            <a:r>
              <a:rPr lang="ja-JP" altLang="en-US" dirty="0"/>
              <a:t>学修に最低必要なコンピュータ利用技術習得</a:t>
            </a:r>
          </a:p>
          <a:p>
            <a:pPr marL="609600" indent="-609600"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ja-JP" altLang="en-US" dirty="0"/>
              <a:t>経済情報処理</a:t>
            </a:r>
            <a:r>
              <a:rPr lang="en-US" altLang="ja-JP" dirty="0"/>
              <a:t>I</a:t>
            </a:r>
            <a:r>
              <a:rPr lang="ja-JP" altLang="en-US" dirty="0"/>
              <a:t>・</a:t>
            </a:r>
            <a:r>
              <a:rPr lang="en-US" altLang="ja-JP" dirty="0"/>
              <a:t>II</a:t>
            </a:r>
            <a:r>
              <a:rPr lang="ja-JP" altLang="en-US" dirty="0"/>
              <a:t>＋コンピュータ概論</a:t>
            </a:r>
          </a:p>
          <a:p>
            <a:pPr marL="990600" lvl="1" indent="-533400">
              <a:spcBef>
                <a:spcPct val="50000"/>
              </a:spcBef>
            </a:pPr>
            <a:r>
              <a:rPr lang="ja-JP" altLang="en-US" dirty="0"/>
              <a:t>利用技術＋コンピュータに関する知識</a:t>
            </a:r>
          </a:p>
          <a:p>
            <a:pPr marL="609600" indent="-609600"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ja-JP" altLang="en-US" dirty="0"/>
              <a:t>経済情報処理</a:t>
            </a:r>
            <a:r>
              <a:rPr lang="en-US" altLang="ja-JP" dirty="0"/>
              <a:t>I</a:t>
            </a:r>
            <a:r>
              <a:rPr lang="ja-JP" altLang="en-US" dirty="0"/>
              <a:t>・</a:t>
            </a:r>
            <a:r>
              <a:rPr lang="en-US" altLang="ja-JP" dirty="0"/>
              <a:t>II</a:t>
            </a:r>
            <a:r>
              <a:rPr lang="ja-JP" altLang="en-US" dirty="0"/>
              <a:t>＋コンピュータ概論＋インテンシブ・プログラム（</a:t>
            </a:r>
            <a:r>
              <a:rPr lang="ja-JP" altLang="en-US" dirty="0" smtClean="0"/>
              <a:t>情報）</a:t>
            </a:r>
            <a:endParaRPr lang="ja-JP" altLang="en-US" dirty="0"/>
          </a:p>
          <a:p>
            <a:pPr marL="990600" lvl="1" indent="-533400">
              <a:spcBef>
                <a:spcPct val="50000"/>
              </a:spcBef>
            </a:pPr>
            <a:r>
              <a:rPr lang="ja-JP" altLang="en-US" dirty="0"/>
              <a:t>職場の</a:t>
            </a:r>
            <a:r>
              <a:rPr lang="en-US" altLang="ja-JP" dirty="0"/>
              <a:t>IT</a:t>
            </a:r>
            <a:r>
              <a:rPr lang="ja-JP" altLang="en-US" dirty="0"/>
              <a:t>リーダーのレベルを目指す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/>
              <a:t>経済情報処理の履修方法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 dirty="0"/>
              <a:t>週</a:t>
            </a:r>
            <a:r>
              <a:rPr lang="en-US" altLang="ja-JP" dirty="0" smtClean="0"/>
              <a:t>20</a:t>
            </a:r>
            <a:r>
              <a:rPr lang="ja-JP" altLang="en-US" dirty="0" smtClean="0"/>
              <a:t>クラス開講 </a:t>
            </a:r>
            <a:endParaRPr lang="ja-JP" altLang="en-US" dirty="0"/>
          </a:p>
          <a:p>
            <a:pPr>
              <a:spcBef>
                <a:spcPct val="50000"/>
              </a:spcBef>
            </a:pPr>
            <a:r>
              <a:rPr lang="ja-JP" altLang="en-US" dirty="0"/>
              <a:t>「何を学ぶか」については同一</a:t>
            </a:r>
          </a:p>
          <a:p>
            <a:pPr>
              <a:spcBef>
                <a:spcPct val="50000"/>
              </a:spcBef>
            </a:pPr>
            <a:r>
              <a:rPr lang="ja-JP" altLang="en-US" dirty="0"/>
              <a:t>評価基準も同一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ja-JP" altLang="en-US" dirty="0"/>
              <a:t>→他の時間割と合わせて、都合のいいクラスを履修すれば</a:t>
            </a:r>
            <a:r>
              <a:rPr lang="en-US" altLang="ja-JP" dirty="0" smtClean="0"/>
              <a:t>OK</a:t>
            </a:r>
            <a:endParaRPr lang="en-US" altLang="ja-JP" dirty="0"/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altLang="ja-JP" dirty="0"/>
              <a:t>※</a:t>
            </a:r>
            <a:r>
              <a:rPr lang="ja-JP" altLang="en-US" dirty="0" smtClean="0"/>
              <a:t>人数制限（</a:t>
            </a:r>
            <a:r>
              <a:rPr lang="en-US" altLang="ja-JP" dirty="0" smtClean="0"/>
              <a:t>40</a:t>
            </a:r>
            <a:r>
              <a:rPr lang="ja-JP" altLang="en-US" dirty="0" smtClean="0"/>
              <a:t>人）あり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/>
              <a:t>経済情報処理の目標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spcBef>
                <a:spcPct val="50000"/>
              </a:spcBef>
            </a:pPr>
            <a:r>
              <a:rPr lang="ja-JP" altLang="en-US"/>
              <a:t>分析・文章化・報告</a:t>
            </a:r>
          </a:p>
          <a:p>
            <a:pPr marL="990600" lvl="1" indent="-533400">
              <a:spcBef>
                <a:spcPct val="50000"/>
              </a:spcBef>
            </a:pPr>
            <a:r>
              <a:rPr lang="ja-JP" altLang="en-US"/>
              <a:t>読む</a:t>
            </a:r>
          </a:p>
          <a:p>
            <a:pPr marL="1371600" lvl="2" indent="-457200">
              <a:spcBef>
                <a:spcPct val="50000"/>
              </a:spcBef>
            </a:pPr>
            <a:r>
              <a:rPr lang="ja-JP" altLang="en-US"/>
              <a:t>データを集めて分析する</a:t>
            </a:r>
          </a:p>
          <a:p>
            <a:pPr marL="990600" lvl="1" indent="-533400">
              <a:spcBef>
                <a:spcPct val="50000"/>
              </a:spcBef>
            </a:pPr>
            <a:r>
              <a:rPr lang="ja-JP" altLang="en-US"/>
              <a:t>書く</a:t>
            </a:r>
          </a:p>
          <a:p>
            <a:pPr marL="1371600" lvl="2" indent="-457200">
              <a:spcBef>
                <a:spcPct val="50000"/>
              </a:spcBef>
            </a:pPr>
            <a:r>
              <a:rPr lang="ja-JP" altLang="en-US"/>
              <a:t>分析結果をレポート（文章）にまとめる</a:t>
            </a:r>
          </a:p>
          <a:p>
            <a:pPr marL="990600" lvl="1" indent="-533400">
              <a:spcBef>
                <a:spcPct val="50000"/>
              </a:spcBef>
            </a:pPr>
            <a:r>
              <a:rPr lang="ja-JP" altLang="en-US"/>
              <a:t>プレゼン</a:t>
            </a:r>
          </a:p>
          <a:p>
            <a:pPr marL="1371600" lvl="2" indent="-457200">
              <a:spcBef>
                <a:spcPct val="50000"/>
              </a:spcBef>
            </a:pPr>
            <a:r>
              <a:rPr lang="ja-JP" altLang="en-US"/>
              <a:t>分析レポートをプレゼンテーション（報告）する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/>
              <a:t>分析する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/>
              <a:t>データを集める</a:t>
            </a:r>
          </a:p>
          <a:p>
            <a:pPr lvl="1">
              <a:spcBef>
                <a:spcPct val="50000"/>
              </a:spcBef>
            </a:pPr>
            <a:r>
              <a:rPr lang="ja-JP" altLang="en-US"/>
              <a:t>統計データの探し方・使い方</a:t>
            </a:r>
          </a:p>
          <a:p>
            <a:pPr lvl="1">
              <a:spcBef>
                <a:spcPct val="50000"/>
              </a:spcBef>
            </a:pPr>
            <a:r>
              <a:rPr lang="ja-JP" altLang="en-US"/>
              <a:t>効率的な</a:t>
            </a:r>
            <a:r>
              <a:rPr lang="en-US" altLang="ja-JP"/>
              <a:t>Web</a:t>
            </a:r>
            <a:r>
              <a:rPr lang="ja-JP" altLang="en-US"/>
              <a:t>検索のやりかた</a:t>
            </a:r>
          </a:p>
          <a:p>
            <a:pPr>
              <a:spcBef>
                <a:spcPct val="50000"/>
              </a:spcBef>
            </a:pPr>
            <a:r>
              <a:rPr lang="ja-JP" altLang="en-US"/>
              <a:t>データを加工・分析する（</a:t>
            </a:r>
            <a:r>
              <a:rPr lang="en-US" altLang="ja-JP"/>
              <a:t>Excel</a:t>
            </a:r>
            <a:r>
              <a:rPr lang="ja-JP" altLang="en-US"/>
              <a:t>）</a:t>
            </a:r>
          </a:p>
          <a:p>
            <a:pPr lvl="1">
              <a:spcBef>
                <a:spcPct val="50000"/>
              </a:spcBef>
            </a:pPr>
            <a:r>
              <a:rPr lang="ja-JP" altLang="en-US"/>
              <a:t>生データは使いにくい→使いやすく加工</a:t>
            </a:r>
          </a:p>
          <a:p>
            <a:pPr lvl="1">
              <a:spcBef>
                <a:spcPct val="50000"/>
              </a:spcBef>
            </a:pPr>
            <a:r>
              <a:rPr lang="ja-JP" altLang="en-US"/>
              <a:t>集計表・グラフなどでデータ間の関係を調べる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/>
              <a:t>文章化する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/>
              <a:t>分析結果をレポートとしてまとめる</a:t>
            </a:r>
          </a:p>
          <a:p>
            <a:pPr lvl="1">
              <a:spcBef>
                <a:spcPct val="50000"/>
              </a:spcBef>
            </a:pPr>
            <a:r>
              <a:rPr lang="ja-JP" altLang="en-US"/>
              <a:t>他人が読むことを前提とした文章</a:t>
            </a:r>
          </a:p>
          <a:p>
            <a:pPr lvl="2">
              <a:spcBef>
                <a:spcPct val="50000"/>
              </a:spcBef>
            </a:pPr>
            <a:r>
              <a:rPr lang="ja-JP" altLang="en-US"/>
              <a:t>読みやすい</a:t>
            </a:r>
          </a:p>
          <a:p>
            <a:pPr lvl="2">
              <a:spcBef>
                <a:spcPct val="50000"/>
              </a:spcBef>
            </a:pPr>
            <a:r>
              <a:rPr lang="ja-JP" altLang="en-US"/>
              <a:t>構成がわかりやすい</a:t>
            </a:r>
          </a:p>
          <a:p>
            <a:pPr lvl="1">
              <a:spcBef>
                <a:spcPct val="50000"/>
              </a:spcBef>
            </a:pPr>
            <a:r>
              <a:rPr lang="ja-JP" altLang="en-US"/>
              <a:t>意図が正確に伝わる</a:t>
            </a:r>
          </a:p>
          <a:p>
            <a:pPr lvl="2">
              <a:spcBef>
                <a:spcPct val="50000"/>
              </a:spcBef>
            </a:pPr>
            <a:r>
              <a:rPr lang="ja-JP" altLang="en-US"/>
              <a:t>論理的な文章</a:t>
            </a:r>
          </a:p>
          <a:p>
            <a:pPr lvl="2">
              <a:spcBef>
                <a:spcPct val="50000"/>
              </a:spcBef>
            </a:pPr>
            <a:r>
              <a:rPr lang="ja-JP" altLang="en-US"/>
              <a:t>適切な文字修飾（例：</a:t>
            </a:r>
            <a:r>
              <a:rPr lang="en-US" altLang="ja-JP" sz="4000" i="1">
                <a:latin typeface="Times New Roman" pitchFamily="18" charset="0"/>
              </a:rPr>
              <a:t>x</a:t>
            </a:r>
            <a:r>
              <a:rPr lang="en-US" altLang="ja-JP" sz="3600" i="1" baseline="30000">
                <a:latin typeface="Times New Roman" pitchFamily="18" charset="0"/>
              </a:rPr>
              <a:t>2</a:t>
            </a:r>
            <a:r>
              <a:rPr lang="ja-JP" altLang="en-US">
                <a:latin typeface="Times New Roman" pitchFamily="18" charset="0"/>
              </a:rPr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ja-JP" altLang="en-US"/>
              <a:t>報告する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ja-JP" altLang="en-US"/>
              <a:t>主張を他人に伝える大事な作業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ja-JP" altLang="en-US"/>
              <a:t>どんなに優れた主張でも伝わらなければ無意味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ja-JP" altLang="en-US"/>
              <a:t>「沈黙は金」ではない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ja-JP" altLang="en-US"/>
              <a:t>内容面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ja-JP" altLang="en-US"/>
              <a:t>明確なメッセージ・一貫したストーリー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ja-JP" altLang="en-US"/>
              <a:t>見えないプレゼンに意味はない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ja-JP" altLang="en-US"/>
              <a:t>文字の大きさ・色の使い方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530</TotalTime>
  <Words>645</Words>
  <Application>Microsoft Office PowerPoint</Application>
  <PresentationFormat>画面に合わせる (4:3)</PresentationFormat>
  <Paragraphs>101</Paragraphs>
  <Slides>13</Slides>
  <Notes>9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5" baseType="lpstr">
      <vt:lpstr>Beam</vt:lpstr>
      <vt:lpstr>Image</vt:lpstr>
      <vt:lpstr>経済情報処理ガイダンス</vt:lpstr>
      <vt:lpstr>位置づけ：基礎固め</vt:lpstr>
      <vt:lpstr>1年生向け情報科目</vt:lpstr>
      <vt:lpstr>情報科目履修プラン</vt:lpstr>
      <vt:lpstr>経済情報処理の履修方法</vt:lpstr>
      <vt:lpstr>経済情報処理の目標</vt:lpstr>
      <vt:lpstr>分析する</vt:lpstr>
      <vt:lpstr>文章化する</vt:lpstr>
      <vt:lpstr>報告する</vt:lpstr>
      <vt:lpstr>授業内容</vt:lpstr>
      <vt:lpstr>成績評価の基準</vt:lpstr>
      <vt:lpstr>使用書</vt:lpstr>
      <vt:lpstr>授業への持ち物</vt:lpstr>
    </vt:vector>
  </TitlesOfParts>
  <Company>OLAB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経済情報処理ガイダンス</dc:title>
  <dc:creator>Hiroshi Santa OGAWA</dc:creator>
  <cp:lastModifiedBy>santa</cp:lastModifiedBy>
  <cp:revision>35</cp:revision>
  <dcterms:created xsi:type="dcterms:W3CDTF">2006-04-03T12:46:22Z</dcterms:created>
  <dcterms:modified xsi:type="dcterms:W3CDTF">2012-03-31T05:31:42Z</dcterms:modified>
</cp:coreProperties>
</file>