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3" r:id="rId1"/>
    <p:sldMasterId id="2147483719" r:id="rId2"/>
  </p:sldMasterIdLst>
  <p:notesMasterIdLst>
    <p:notesMasterId r:id="rId18"/>
  </p:notesMasterIdLst>
  <p:handoutMasterIdLst>
    <p:handoutMasterId r:id="rId19"/>
  </p:handoutMasterIdLst>
  <p:sldIdLst>
    <p:sldId id="256" r:id="rId3"/>
    <p:sldId id="312" r:id="rId4"/>
    <p:sldId id="322" r:id="rId5"/>
    <p:sldId id="314" r:id="rId6"/>
    <p:sldId id="296" r:id="rId7"/>
    <p:sldId id="288" r:id="rId8"/>
    <p:sldId id="328" r:id="rId9"/>
    <p:sldId id="325" r:id="rId10"/>
    <p:sldId id="315" r:id="rId11"/>
    <p:sldId id="324" r:id="rId12"/>
    <p:sldId id="320" r:id="rId13"/>
    <p:sldId id="301" r:id="rId14"/>
    <p:sldId id="321" r:id="rId15"/>
    <p:sldId id="327" r:id="rId16"/>
    <p:sldId id="329" r:id="rId17"/>
  </p:sldIdLst>
  <p:sldSz cx="9144000" cy="6858000" type="screen4x3"/>
  <p:notesSz cx="9144000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AFF"/>
    <a:srgbClr val="FFFF99"/>
    <a:srgbClr val="FF6600"/>
    <a:srgbClr val="000000"/>
    <a:srgbClr val="FFFFCC"/>
    <a:srgbClr val="FFFF66"/>
    <a:srgbClr val="FFFF7D"/>
    <a:srgbClr val="00007A"/>
    <a:srgbClr val="00008A"/>
    <a:srgbClr val="00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57159" autoAdjust="0"/>
  </p:normalViewPr>
  <p:slideViewPr>
    <p:cSldViewPr>
      <p:cViewPr varScale="1">
        <p:scale>
          <a:sx n="116" d="100"/>
          <a:sy n="116" d="100"/>
        </p:scale>
        <p:origin x="28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402D5-C15A-49D7-9404-4ED832937451}" type="datetimeFigureOut">
              <a:rPr kumimoji="1" lang="ja-JP" altLang="en-US" smtClean="0"/>
              <a:pPr/>
              <a:t>2019/4/5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6312B-F3B6-43F5-9868-12F81DC1E83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047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7332CA5-4516-40FB-977D-E18562E84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68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E61A8-C6E4-424B-B0EB-1B287BF72F30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/>
              <a:t>50</a:t>
            </a:r>
            <a:r>
              <a:rPr lang="ja-JP" altLang="en-US" dirty="0"/>
              <a:t>分用ガイダンス。時間があれば、後半ログオンして操作させる。</a:t>
            </a:r>
            <a:endParaRPr lang="en-US" altLang="ja-JP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2141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時間があれば、ここで実際にサインイン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0127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Internet Explorer</a:t>
            </a:r>
            <a:r>
              <a:rPr kumimoji="1" lang="ja-JP" altLang="en-US" dirty="0"/>
              <a:t>を開く。読んでおくように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8604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授業で使うことがある、とだけ説明。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159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確認し、教員マシンでデモ。</a:t>
            </a:r>
            <a:endParaRPr kumimoji="1" lang="en-US" altLang="ja-JP" dirty="0"/>
          </a:p>
          <a:p>
            <a:r>
              <a:rPr kumimoji="1" lang="ja-JP" altLang="en-US" dirty="0"/>
              <a:t>時間があれば、このページを印刷する手順をやってみる。印刷はしない。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10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コンピュータ概論は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年次開講の座学（半期・</a:t>
            </a:r>
            <a:r>
              <a:rPr kumimoji="1" lang="en-US" altLang="ja-JP" dirty="0"/>
              <a:t>2</a:t>
            </a:r>
            <a:r>
              <a:rPr kumimoji="1" lang="ja-JP" altLang="en-US" dirty="0"/>
              <a:t>単位）。最低限の情報リテラシーを学修する科目として、非常に重要な講義。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コンピュータ演習は、</a:t>
            </a:r>
            <a:endParaRPr kumimoji="1" lang="en-US" altLang="ja-JP" dirty="0"/>
          </a:p>
          <a:p>
            <a:r>
              <a:rPr kumimoji="1" lang="en-US" altLang="ja-JP" dirty="0"/>
              <a:t>(1)</a:t>
            </a:r>
            <a:r>
              <a:rPr kumimoji="1" lang="ja-JP" altLang="en-US" dirty="0"/>
              <a:t>データ処理・分析重点コース（コンピュータ演習</a:t>
            </a:r>
            <a:r>
              <a:rPr kumimoji="1" lang="en-US" altLang="ja-JP" dirty="0"/>
              <a:t>Ⅰ</a:t>
            </a:r>
            <a:r>
              <a:rPr kumimoji="1" lang="ja-JP" altLang="en-US" dirty="0"/>
              <a:t>～</a:t>
            </a:r>
            <a:r>
              <a:rPr kumimoji="1" lang="en-US" altLang="ja-JP" dirty="0"/>
              <a:t>Ⅳ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ja-JP" altLang="en-US" dirty="0"/>
              <a:t>通常の履修制限科目として開講されます。</a:t>
            </a:r>
            <a:r>
              <a:rPr kumimoji="1" lang="en-US" altLang="ja-JP" dirty="0"/>
              <a:t>Access</a:t>
            </a:r>
            <a:r>
              <a:rPr kumimoji="1" lang="ja-JP" altLang="en-US" dirty="0"/>
              <a:t>・</a:t>
            </a:r>
            <a:r>
              <a:rPr kumimoji="1" lang="en-US" altLang="ja-JP" dirty="0"/>
              <a:t>Excel VBA</a:t>
            </a:r>
            <a:r>
              <a:rPr kumimoji="1" lang="ja-JP" altLang="en-US" dirty="0"/>
              <a:t>・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によるデータ処理・計量分析ソフト</a:t>
            </a:r>
            <a:r>
              <a:rPr kumimoji="1" lang="en-US" altLang="ja-JP" dirty="0"/>
              <a:t>R</a:t>
            </a:r>
            <a:r>
              <a:rPr kumimoji="1" lang="ja-JP" altLang="en-US" dirty="0"/>
              <a:t>などを扱う。</a:t>
            </a:r>
            <a:endParaRPr kumimoji="1" lang="en-US" altLang="ja-JP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(2)</a:t>
            </a:r>
            <a:r>
              <a:rPr kumimoji="1" lang="ja-JP" altLang="en-US" dirty="0"/>
              <a:t>プログラミング重点コース（コンピュータ演習</a:t>
            </a:r>
            <a:r>
              <a:rPr kumimoji="1" lang="en-US" altLang="ja-JP" dirty="0"/>
              <a:t>Ⅰ</a:t>
            </a:r>
            <a:r>
              <a:rPr kumimoji="1" lang="ja-JP" altLang="en-US" dirty="0"/>
              <a:t>～</a:t>
            </a:r>
            <a:r>
              <a:rPr kumimoji="1" lang="en-US" altLang="ja-JP" dirty="0"/>
              <a:t>Ⅷ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kumimoji="1" lang="en-US" altLang="ja-JP" dirty="0"/>
              <a:t>2</a:t>
            </a:r>
            <a:r>
              <a:rPr kumimoji="1" lang="ja-JP" altLang="en-US" dirty="0"/>
              <a:t>年間（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・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年次）で</a:t>
            </a:r>
            <a:r>
              <a:rPr kumimoji="1" lang="en-US" altLang="ja-JP" dirty="0"/>
              <a:t>8</a:t>
            </a:r>
            <a:r>
              <a:rPr kumimoji="1" lang="ja-JP" altLang="en-US" dirty="0"/>
              <a:t>科目</a:t>
            </a:r>
            <a:r>
              <a:rPr kumimoji="1" lang="en-US" altLang="ja-JP" dirty="0"/>
              <a:t>16</a:t>
            </a:r>
            <a:r>
              <a:rPr kumimoji="1" lang="ja-JP" altLang="en-US" dirty="0"/>
              <a:t>単位をセットで履修する必要がある。</a:t>
            </a:r>
            <a:r>
              <a:rPr kumimoji="1" lang="en-US" altLang="ja-JP" dirty="0"/>
              <a:t>Access</a:t>
            </a:r>
            <a:r>
              <a:rPr kumimoji="1" lang="ja-JP" altLang="en-US" dirty="0"/>
              <a:t>・</a:t>
            </a:r>
            <a:r>
              <a:rPr kumimoji="1" lang="en-US" altLang="ja-JP" dirty="0"/>
              <a:t>Excel VBA</a:t>
            </a:r>
            <a:r>
              <a:rPr kumimoji="1" lang="ja-JP" altLang="en-US" dirty="0"/>
              <a:t>・</a:t>
            </a:r>
            <a:r>
              <a:rPr kumimoji="1" lang="en-US" altLang="ja-JP" dirty="0"/>
              <a:t>VB.NET</a:t>
            </a:r>
            <a:r>
              <a:rPr kumimoji="1" lang="ja-JP" altLang="en-US" dirty="0"/>
              <a:t>・データベース・</a:t>
            </a:r>
            <a:r>
              <a:rPr kumimoji="1" lang="en-US" altLang="ja-JP" dirty="0"/>
              <a:t>e-</a:t>
            </a:r>
            <a:r>
              <a:rPr kumimoji="1" lang="ja-JP" altLang="en-US" dirty="0"/>
              <a:t>コマースなどを扱う。あらかじめ説明会があうが、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年次中に手続きが必要。また、</a:t>
            </a:r>
            <a:r>
              <a:rPr kumimoji="1" lang="en-US" altLang="ja-JP" u="sng" dirty="0">
                <a:solidFill>
                  <a:srgbClr val="FF0000"/>
                </a:solidFill>
              </a:rPr>
              <a:t>1</a:t>
            </a:r>
            <a:r>
              <a:rPr kumimoji="1" lang="ja-JP" altLang="en-US" u="sng" dirty="0">
                <a:solidFill>
                  <a:srgbClr val="FF0000"/>
                </a:solidFill>
              </a:rPr>
              <a:t>年次後期に「経済情報処理</a:t>
            </a:r>
            <a:r>
              <a:rPr kumimoji="1" lang="en-US" altLang="ja-JP" u="sng" dirty="0">
                <a:solidFill>
                  <a:srgbClr val="FF0000"/>
                </a:solidFill>
              </a:rPr>
              <a:t>Ⅱ</a:t>
            </a:r>
            <a:r>
              <a:rPr kumimoji="1" lang="ja-JP" altLang="en-US" u="sng" dirty="0">
                <a:solidFill>
                  <a:srgbClr val="FF0000"/>
                </a:solidFill>
              </a:rPr>
              <a:t>」を履修して一定以上の成績を収める必要がある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※</a:t>
            </a:r>
            <a:r>
              <a:rPr kumimoji="1" lang="ja-JP" altLang="en-US" dirty="0"/>
              <a:t>なお、コンピュータ演習</a:t>
            </a:r>
            <a:r>
              <a:rPr kumimoji="1" lang="en-US" altLang="ja-JP" dirty="0"/>
              <a:t>Ⅰ</a:t>
            </a:r>
            <a:r>
              <a:rPr kumimoji="1" lang="ja-JP" altLang="en-US" dirty="0"/>
              <a:t>～</a:t>
            </a:r>
            <a:r>
              <a:rPr kumimoji="1" lang="en-US" altLang="ja-JP" dirty="0"/>
              <a:t>Ⅳ</a:t>
            </a:r>
            <a:r>
              <a:rPr kumimoji="1" lang="ja-JP" altLang="en-US" dirty="0"/>
              <a:t>の内容は、データ処理・分析重点コースとプログラミング重点コースとでは異なる。</a:t>
            </a:r>
            <a:endParaRPr kumimoji="1" lang="en-US" altLang="ja-JP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情報経済論</a:t>
            </a:r>
            <a:r>
              <a:rPr kumimoji="1" lang="en-US" altLang="ja-JP" dirty="0"/>
              <a:t>Ⅰ</a:t>
            </a:r>
            <a:r>
              <a:rPr kumimoji="1" lang="ja-JP" altLang="en-US" dirty="0"/>
              <a:t>・</a:t>
            </a:r>
            <a:r>
              <a:rPr kumimoji="1" lang="en-US" altLang="ja-JP" dirty="0"/>
              <a:t>Ⅱ</a:t>
            </a:r>
            <a:r>
              <a:rPr kumimoji="1" lang="ja-JP" altLang="en-US" dirty="0"/>
              <a:t>は、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年次開講の座学科目。情報の特性や情報化社会について考察する講義。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そのほか、基礎統計学</a:t>
            </a:r>
            <a:r>
              <a:rPr kumimoji="1" lang="en-US" altLang="ja-JP" dirty="0"/>
              <a:t>(2</a:t>
            </a:r>
            <a:r>
              <a:rPr kumimoji="1" lang="ja-JP" altLang="en-US" dirty="0"/>
              <a:t>年次</a:t>
            </a:r>
            <a:r>
              <a:rPr kumimoji="1" lang="en-US" altLang="ja-JP" dirty="0"/>
              <a:t>)</a:t>
            </a:r>
            <a:r>
              <a:rPr kumimoji="1" lang="ja-JP" altLang="en-US" dirty="0"/>
              <a:t>もある。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90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経済情報処理の位置づけは、大学での学修のベース作りです。</a:t>
            </a:r>
            <a:endParaRPr kumimoji="1" lang="en-US" altLang="ja-JP" dirty="0"/>
          </a:p>
          <a:p>
            <a:r>
              <a:rPr kumimoji="1" lang="ja-JP" altLang="en-US" dirty="0"/>
              <a:t>大学での学修では仮説に基づいてデータを調べ、図表化などの手法でデータ間の関係を把握し、それをレポートとしてまとめたり、プレゼンテーションしたりすることが求められます。</a:t>
            </a:r>
            <a:endParaRPr kumimoji="1" lang="en-US" altLang="ja-JP" dirty="0"/>
          </a:p>
          <a:p>
            <a:endParaRPr kumimoji="1" lang="en-US" altLang="ja-JP" dirty="0"/>
          </a:p>
          <a:p>
            <a:pPr>
              <a:spcBef>
                <a:spcPct val="50000"/>
              </a:spcBef>
            </a:pPr>
            <a:r>
              <a:rPr lang="ja-JP" altLang="en-US" dirty="0"/>
              <a:t>データを集める：統計データの探し方・使い方、効率的な</a:t>
            </a:r>
            <a:r>
              <a:rPr lang="en-US" altLang="ja-JP" dirty="0"/>
              <a:t>Web</a:t>
            </a:r>
            <a:r>
              <a:rPr lang="ja-JP" altLang="en-US" dirty="0"/>
              <a:t>検索のやりかた</a:t>
            </a:r>
          </a:p>
          <a:p>
            <a:pPr>
              <a:spcBef>
                <a:spcPct val="50000"/>
              </a:spcBef>
            </a:pPr>
            <a:r>
              <a:rPr lang="ja-JP" altLang="en-US" dirty="0"/>
              <a:t>データを加工・分析する（</a:t>
            </a:r>
            <a:r>
              <a:rPr lang="en-US" altLang="ja-JP" dirty="0"/>
              <a:t>Excel</a:t>
            </a:r>
            <a:r>
              <a:rPr lang="ja-JP" altLang="en-US" dirty="0"/>
              <a:t>）：生データは使いにくい→使いやすく加工、集計表・グラフなどでデータ間の関係を調べる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経済情報処理はこのような作業に必要な</a:t>
            </a:r>
            <a:r>
              <a:rPr kumimoji="1" lang="ja-JP" altLang="en-US" b="1" u="sng" dirty="0"/>
              <a:t>コンピュータスキル</a:t>
            </a:r>
            <a:r>
              <a:rPr kumimoji="1" lang="ja-JP" altLang="en-US" dirty="0"/>
              <a:t>を身につけることを目標としています。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注）図表化の先に「もっともらしさ」を補強するための計量分析が当然続きますが、経済情報処理でそこまで扱う時間は取れないため、ゼミなどでそこまで求められる場合は、</a:t>
            </a:r>
            <a:r>
              <a:rPr kumimoji="1" lang="ja-JP" altLang="en-US" b="1" u="sng" dirty="0"/>
              <a:t>経済統計（</a:t>
            </a:r>
            <a:r>
              <a:rPr kumimoji="1" lang="en-US" altLang="ja-JP" b="1" u="sng" dirty="0"/>
              <a:t>2</a:t>
            </a:r>
            <a:r>
              <a:rPr kumimoji="1" lang="ja-JP" altLang="en-US" b="1" u="sng" dirty="0"/>
              <a:t>年）、計量経済学（</a:t>
            </a:r>
            <a:r>
              <a:rPr kumimoji="1" lang="en-US" altLang="ja-JP" b="1" u="sng" dirty="0"/>
              <a:t>2 or 3</a:t>
            </a:r>
            <a:r>
              <a:rPr kumimoji="1" lang="ja-JP" altLang="en-US" b="1" u="sng" dirty="0"/>
              <a:t>年）、ビッグデータ分析（</a:t>
            </a:r>
            <a:r>
              <a:rPr kumimoji="1" lang="en-US" altLang="ja-JP" b="1" u="sng" dirty="0"/>
              <a:t>3</a:t>
            </a:r>
            <a:r>
              <a:rPr kumimoji="1" lang="ja-JP" altLang="en-US" b="1" u="sng" dirty="0"/>
              <a:t>年）、基礎統計学（</a:t>
            </a:r>
            <a:r>
              <a:rPr kumimoji="1" lang="en-US" altLang="ja-JP" b="1" u="sng" dirty="0"/>
              <a:t>2</a:t>
            </a:r>
            <a:r>
              <a:rPr kumimoji="1" lang="ja-JP" altLang="en-US" b="1" u="sng" dirty="0"/>
              <a:t>年）</a:t>
            </a:r>
            <a:r>
              <a:rPr kumimoji="1" lang="ja-JP" altLang="en-US" dirty="0"/>
              <a:t>などを履修してください。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D58EB-FF98-4831-9DAF-D183985B8DEE}" type="slidenum">
              <a:rPr lang="en-US" altLang="ja-JP" smtClean="0">
                <a:solidFill>
                  <a:prstClr val="black"/>
                </a:solidFill>
              </a:rPr>
              <a:pPr/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96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BCD36-2D07-4BF1-925E-5D0A2E31DDC9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ja-JP" altLang="ja-JP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6E4ED1-B26E-467A-88A0-A36EFFE38557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ED0CD5-EC79-4DB7-AC15-D07D592EF9A0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D857B-8A30-4FCA-A0F3-BF6B941777CE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24514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E42CB-CCAB-4E67-89F9-3F6095ECD6BA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622589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時間を見て、実際に作業する</a:t>
            </a:r>
            <a:endParaRPr kumimoji="1" lang="en-US" altLang="ja-JP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332CA5-4516-40FB-977D-E18562E84A5E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766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8"/>
          <p:cNvGraphicFramePr>
            <a:graphicFrameLocks noChangeAspect="1"/>
          </p:cNvGraphicFramePr>
          <p:nvPr/>
        </p:nvGraphicFramePr>
        <p:xfrm>
          <a:off x="-180975" y="-819150"/>
          <a:ext cx="9577388" cy="861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4" name="Image" r:id="rId3" imgW="1950559" imgH="1914148" progId="">
                  <p:embed/>
                </p:oleObj>
              </mc:Choice>
              <mc:Fallback>
                <p:oleObj name="Image" r:id="rId3" imgW="1950559" imgH="1914148" progId="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-819150"/>
                        <a:ext cx="9577388" cy="861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19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025E9-322F-48F9-BFAD-88AE20919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1249 L -0.44479 -0.417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0" y="-21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</p:cBhvr>
                                      <p:by x="8000" y="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8461-CAE8-47DE-BD3F-9621E9890C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FD4FA-EB91-4D65-9D32-C9F1CFC8D7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504A1-A149-4852-8E9A-C51D9C7753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19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19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19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19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C2FE70-3E30-42BA-A2F3-F4451A46E6C4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  <p:graphicFrame>
        <p:nvGraphicFramePr>
          <p:cNvPr id="81968" name="Object 48"/>
          <p:cNvGraphicFramePr>
            <a:graphicFrameLocks noChangeAspect="1"/>
          </p:cNvGraphicFramePr>
          <p:nvPr/>
        </p:nvGraphicFramePr>
        <p:xfrm>
          <a:off x="-180975" y="-819150"/>
          <a:ext cx="9577388" cy="861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9" name="Image" r:id="rId3" imgW="1950559" imgH="1914148" progId="">
                  <p:embed/>
                </p:oleObj>
              </mc:Choice>
              <mc:Fallback>
                <p:oleObj name="Image" r:id="rId3" imgW="1950559" imgH="19141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0975" y="-819150"/>
                        <a:ext cx="9577388" cy="861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19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1249 L -0.44479 -0.4177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0" y="-21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81968"/>
                                        </p:tgtEl>
                                      </p:cBhvr>
                                      <p:by x="8000" y="8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1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1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2" grpId="0"/>
      <p:bldP spid="81963" grpId="0" build="p">
        <p:tmplLst>
          <p:tmpl lvl="1">
            <p:tnLst>
              <p:par>
                <p:cTn presetID="2" presetClass="entr" presetSubtype="2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19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19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2071067"/>
          </a:xfrm>
        </p:spPr>
        <p:txBody>
          <a:bodyPr/>
          <a:lstStyle>
            <a:lvl1pPr>
              <a:defRPr sz="6600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6021"/>
          </a:xfrm>
        </p:spPr>
        <p:txBody>
          <a:bodyPr/>
          <a:lstStyle>
            <a:lvl1pPr>
              <a:defRPr sz="6000"/>
            </a:lvl1pPr>
            <a:lvl2pPr>
              <a:defRPr sz="4800"/>
            </a:lvl2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BDE88-6A83-4990-B02C-3CD1D3096470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37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CC242-6E7F-4C70-A4EF-00D3C5B483E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36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25112-8747-4489-A9A5-634D3B045447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16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A899-588B-413B-B15F-488A35BA0ED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28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8A68D-04EA-4A40-B7EE-A67DB19F71EE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27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2236-C0C1-4540-A272-40295DD49FF6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14ACC-3202-419F-8BD1-1D8DF94BF9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6E7ED-C481-4B51-AE08-9ED36A65779B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4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6355A-AAB4-42BF-AB9F-6C7A31D272BC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127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EDC83-6EC1-44CA-8497-3FE6111E2AAB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11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FFFFFF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B4D98-C96A-409D-80EB-021096ECCFF1}" type="slidenum">
              <a:rPr lang="en-US" altLang="ja-JP">
                <a:solidFill>
                  <a:srgbClr val="FFFFFF"/>
                </a:solidFill>
              </a:rPr>
              <a:pPr/>
              <a:t>‹#›</a:t>
            </a:fld>
            <a:endParaRPr lang="en-US" altLang="ja-JP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4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31D66-AD21-4F8C-A185-1EA42E364C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B708A-F4AE-4072-9AE0-1943FAD716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7BDFB-4541-4FD1-9B74-3D9C0653C4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237B8-2BF2-443C-BD07-239A6301F1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B0633-EB71-43DF-9E9C-5CE2440CEB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C1CDB-A796-4F37-85D2-7B24CCC2BF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7D97-39A5-498A-9E97-E30852A8BF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vmlDrawing" Target="../drawings/vmlDrawing3.v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809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09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09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09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D83CC98-89D8-46E7-8FB9-8C24A50875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aphicFrame>
        <p:nvGraphicFramePr>
          <p:cNvPr id="1026" name="Object 47"/>
          <p:cNvGraphicFramePr>
            <a:graphicFrameLocks noChangeAspect="1"/>
          </p:cNvGraphicFramePr>
          <p:nvPr/>
        </p:nvGraphicFramePr>
        <p:xfrm>
          <a:off x="107950" y="115888"/>
          <a:ext cx="5762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Image" r:id="rId15" imgW="194759" imgH="191878" progId="">
                  <p:embed/>
                </p:oleObj>
              </mc:Choice>
              <mc:Fallback>
                <p:oleObj name="Image" r:id="rId15" imgW="194759" imgH="191878" progId="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5888"/>
                        <a:ext cx="576263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7"/>
        </a:buBlip>
        <a:defRPr kumimoji="1"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FF"/>
        </a:buClr>
        <a:buFont typeface="Wingdings" pitchFamily="2" charset="2"/>
        <a:buBlip>
          <a:blip r:embed="rId18"/>
        </a:buBlip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9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0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809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09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09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09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857AE2F-7499-4959-B005-AB251FB35CF4}" type="slidenum">
              <a:rPr lang="en-US" altLang="ja-JP">
                <a:solidFill>
                  <a:srgbClr val="FFFFFF"/>
                </a:solidFill>
                <a:ea typeface="ＭＳ Ｐゴシック" charset="-128"/>
              </a:rPr>
              <a:pPr/>
              <a:t>‹#›</a:t>
            </a:fld>
            <a:endParaRPr lang="en-US" altLang="ja-JP">
              <a:solidFill>
                <a:srgbClr val="FFFFFF"/>
              </a:solidFill>
              <a:ea typeface="ＭＳ Ｐゴシック" charset="-128"/>
            </a:endParaRPr>
          </a:p>
        </p:txBody>
      </p:sp>
      <p:graphicFrame>
        <p:nvGraphicFramePr>
          <p:cNvPr id="80943" name="Object 47"/>
          <p:cNvGraphicFramePr>
            <a:graphicFrameLocks noChangeAspect="1"/>
          </p:cNvGraphicFramePr>
          <p:nvPr/>
        </p:nvGraphicFramePr>
        <p:xfrm>
          <a:off x="107950" y="115888"/>
          <a:ext cx="5762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Image" r:id="rId14" imgW="194759" imgH="191878" progId="">
                  <p:embed/>
                </p:oleObj>
              </mc:Choice>
              <mc:Fallback>
                <p:oleObj name="Image" r:id="rId14" imgW="194759" imgH="19187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5888"/>
                        <a:ext cx="576263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5875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CFF"/>
        </a:buClr>
        <a:buFont typeface="Wingdings" pitchFamily="2" charset="2"/>
        <a:buBlip>
          <a:blip r:embed="rId17"/>
        </a:buBlip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u-syllabus.kanagawa-u.ac.jp/syllabus_pub/main.do?action=menu&amp;year=201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u-syllabus.kanagawa-u.ac.jp/syllabus_pub/main.do?action=menu&amp;year=201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600200"/>
            <a:ext cx="9036496" cy="18288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 b="1" dirty="0">
                <a:ln>
                  <a:solidFill>
                    <a:schemeClr val="bg1"/>
                  </a:solidFill>
                </a:ln>
              </a:rPr>
              <a:t>経済情報処理ガイダンス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4800" b="1" dirty="0">
                <a:ln>
                  <a:solidFill>
                    <a:schemeClr val="bg1"/>
                  </a:solidFill>
                </a:ln>
              </a:rPr>
              <a:t>神奈川大学　経済学部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大学内の</a:t>
            </a:r>
            <a:r>
              <a:rPr kumimoji="1" lang="en-US" altLang="ja-JP" dirty="0"/>
              <a:t>PC</a:t>
            </a:r>
            <a:r>
              <a:rPr kumimoji="1" lang="ja-JP" altLang="en-US" dirty="0"/>
              <a:t>利用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 bwMode="auto">
          <a:xfrm>
            <a:off x="458269" y="1700809"/>
            <a:ext cx="793015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kumimoji="1" sz="4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FF"/>
              </a:buClr>
              <a:buFont typeface="Wing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lnSpc>
                <a:spcPct val="200000"/>
              </a:lnSpc>
            </a:pPr>
            <a:r>
              <a:rPr lang="ja-JP" altLang="en-US" kern="0" dirty="0"/>
              <a:t>授業で使用していない教室</a:t>
            </a:r>
            <a:endParaRPr lang="en-US" altLang="ja-JP" kern="0" dirty="0"/>
          </a:p>
          <a:p>
            <a:pPr>
              <a:lnSpc>
                <a:spcPct val="200000"/>
              </a:lnSpc>
            </a:pPr>
            <a:r>
              <a:rPr lang="ja-JP" altLang="en-US" kern="0" dirty="0"/>
              <a:t>自分のアカウントでサインイン</a:t>
            </a:r>
            <a:endParaRPr lang="en-US" altLang="ja-JP" kern="0" dirty="0"/>
          </a:p>
          <a:p>
            <a:pPr>
              <a:lnSpc>
                <a:spcPct val="200000"/>
              </a:lnSpc>
            </a:pPr>
            <a:r>
              <a:rPr lang="ja-JP" altLang="en-US" kern="0" dirty="0"/>
              <a:t>終了時は</a:t>
            </a:r>
            <a:r>
              <a:rPr lang="ja-JP" altLang="en-US" b="1" u="sng" kern="0" dirty="0">
                <a:solidFill>
                  <a:srgbClr val="FFFF00"/>
                </a:solidFill>
              </a:rPr>
              <a:t>サインアウト</a:t>
            </a:r>
          </a:p>
        </p:txBody>
      </p:sp>
    </p:spTree>
    <p:extLst>
      <p:ext uri="{BB962C8B-B14F-4D97-AF65-F5344CB8AC3E}">
        <p14:creationId xmlns:p14="http://schemas.microsoft.com/office/powerpoint/2010/main" val="370385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パスワード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085462" y="2492896"/>
            <a:ext cx="6973076" cy="892696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sz="4400" b="1" dirty="0">
                <a:solidFill>
                  <a:schemeClr val="bg2"/>
                </a:solidFill>
                <a:effectLst/>
                <a:latin typeface="+mn-ea"/>
              </a:rPr>
              <a:t>人に知られないように！！！！</a:t>
            </a:r>
            <a:endParaRPr kumimoji="1" lang="en-US" altLang="ja-JP" sz="4400" b="1" dirty="0">
              <a:solidFill>
                <a:schemeClr val="bg2"/>
              </a:solidFill>
              <a:effectLst/>
              <a:latin typeface="+mn-ea"/>
            </a:endParaRPr>
          </a:p>
          <a:p>
            <a:pPr marL="0" indent="0">
              <a:buNone/>
            </a:pPr>
            <a:endParaRPr lang="en-US" altLang="ja-JP" sz="4400" dirty="0">
              <a:solidFill>
                <a:schemeClr val="bg2"/>
              </a:solidFill>
              <a:effectLst/>
              <a:latin typeface="+mn-ea"/>
            </a:endParaRPr>
          </a:p>
        </p:txBody>
      </p:sp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id="{09F5D9C3-3691-4814-9302-F22C9D22CCF8}"/>
              </a:ext>
            </a:extLst>
          </p:cNvPr>
          <p:cNvSpPr txBox="1">
            <a:spLocks/>
          </p:cNvSpPr>
          <p:nvPr/>
        </p:nvSpPr>
        <p:spPr bwMode="auto">
          <a:xfrm>
            <a:off x="1091292" y="4014643"/>
            <a:ext cx="6967246" cy="163201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kumimoji="1" sz="4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FF"/>
              </a:buClr>
              <a:buFont typeface="Wing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b="1" kern="0" dirty="0">
                <a:solidFill>
                  <a:schemeClr val="bg2"/>
                </a:solidFill>
                <a:effectLst/>
                <a:latin typeface="+mn-ea"/>
              </a:rPr>
              <a:t>慣れるまで</a:t>
            </a:r>
            <a:endParaRPr lang="en-US" altLang="ja-JP" b="1" kern="0" dirty="0">
              <a:solidFill>
                <a:schemeClr val="bg2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ja-JP" altLang="en-US" b="1" kern="0" dirty="0">
                <a:solidFill>
                  <a:schemeClr val="bg2"/>
                </a:solidFill>
                <a:effectLst/>
                <a:latin typeface="+mn-ea"/>
              </a:rPr>
              <a:t>パスワード変更しない</a:t>
            </a:r>
            <a:r>
              <a:rPr lang="ja-JP" altLang="en-US" b="1" dirty="0">
                <a:solidFill>
                  <a:schemeClr val="bg2"/>
                </a:solidFill>
                <a:effectLst/>
                <a:latin typeface="+mn-ea"/>
              </a:rPr>
              <a:t>！！！</a:t>
            </a:r>
            <a:endParaRPr lang="en-US" altLang="ja-JP" b="1" kern="0" dirty="0">
              <a:solidFill>
                <a:schemeClr val="bg2"/>
              </a:solidFill>
              <a:effectLst/>
              <a:latin typeface="+mn-ea"/>
            </a:endParaRPr>
          </a:p>
          <a:p>
            <a:pPr marL="0" indent="0">
              <a:buFont typeface="Wingdings" pitchFamily="2" charset="2"/>
              <a:buNone/>
            </a:pPr>
            <a:endParaRPr lang="en-US" altLang="ja-JP" kern="0" dirty="0">
              <a:solidFill>
                <a:schemeClr val="bg2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6913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A04D13B-6E22-4BC9-BD62-EC9F00F7A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34" y="1718640"/>
            <a:ext cx="7998875" cy="453650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effectLst/>
              </a:rPr>
              <a:t>ブラウザの</a:t>
            </a:r>
            <a:r>
              <a:rPr kumimoji="1" lang="en-US" altLang="ja-JP" dirty="0">
                <a:effectLst/>
              </a:rPr>
              <a:t>HP</a:t>
            </a:r>
            <a:endParaRPr kumimoji="1" lang="ja-JP" altLang="en-US" dirty="0">
              <a:effectLst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87354" y="1199727"/>
            <a:ext cx="8229600" cy="4530725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endParaRPr lang="ja-JP" altLang="en-US" dirty="0"/>
          </a:p>
          <a:p>
            <a:pPr>
              <a:lnSpc>
                <a:spcPct val="200000"/>
              </a:lnSpc>
            </a:pPr>
            <a:endParaRPr kumimoji="1" lang="ja-JP" altLang="en-US" dirty="0"/>
          </a:p>
        </p:txBody>
      </p:sp>
      <p:sp>
        <p:nvSpPr>
          <p:cNvPr id="6" name="角丸四角形 6">
            <a:extLst>
              <a:ext uri="{FF2B5EF4-FFF2-40B4-BE49-F238E27FC236}">
                <a16:creationId xmlns:a16="http://schemas.microsoft.com/office/drawing/2014/main" id="{AFCB94FD-BB4E-40E2-ADA9-20C3FF3770B3}"/>
              </a:ext>
            </a:extLst>
          </p:cNvPr>
          <p:cNvSpPr/>
          <p:nvPr/>
        </p:nvSpPr>
        <p:spPr>
          <a:xfrm>
            <a:off x="5940152" y="3214885"/>
            <a:ext cx="2806955" cy="281339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上 7">
            <a:extLst>
              <a:ext uri="{FF2B5EF4-FFF2-40B4-BE49-F238E27FC236}">
                <a16:creationId xmlns:a16="http://schemas.microsoft.com/office/drawing/2014/main" id="{C9905EA4-D322-468F-8FC6-FA067F4075DE}"/>
              </a:ext>
            </a:extLst>
          </p:cNvPr>
          <p:cNvSpPr/>
          <p:nvPr/>
        </p:nvSpPr>
        <p:spPr>
          <a:xfrm rot="12116973">
            <a:off x="7462303" y="2663676"/>
            <a:ext cx="315393" cy="556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dotCampus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 bwMode="auto">
          <a:xfrm>
            <a:off x="465502" y="1268761"/>
            <a:ext cx="793015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  <a:defRPr kumimoji="1" sz="4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FF"/>
              </a:buClr>
              <a:buFont typeface="Wingdings" pitchFamily="2" charset="2"/>
              <a:buBlip>
                <a:blip r:embed="rId4"/>
              </a:buBlip>
              <a:defRPr kumimoji="1"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6"/>
              </a:buBlip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</a:pPr>
            <a:r>
              <a:rPr lang="ja-JP" altLang="en-US" kern="0" dirty="0"/>
              <a:t>学修システム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5ED4817-4687-4F8E-B25D-F90110A469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892" y="2132857"/>
            <a:ext cx="8161908" cy="4175087"/>
          </a:xfrm>
          <a:prstGeom prst="rect">
            <a:avLst/>
          </a:prstGeom>
        </p:spPr>
      </p:pic>
      <p:sp>
        <p:nvSpPr>
          <p:cNvPr id="7" name="角丸四角形 6">
            <a:extLst>
              <a:ext uri="{FF2B5EF4-FFF2-40B4-BE49-F238E27FC236}">
                <a16:creationId xmlns:a16="http://schemas.microsoft.com/office/drawing/2014/main" id="{DF3DF25E-F29E-436B-8D55-617003BA31BC}"/>
              </a:ext>
            </a:extLst>
          </p:cNvPr>
          <p:cNvSpPr/>
          <p:nvPr/>
        </p:nvSpPr>
        <p:spPr>
          <a:xfrm>
            <a:off x="3419872" y="2145074"/>
            <a:ext cx="1368152" cy="53337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6">
            <a:extLst>
              <a:ext uri="{FF2B5EF4-FFF2-40B4-BE49-F238E27FC236}">
                <a16:creationId xmlns:a16="http://schemas.microsoft.com/office/drawing/2014/main" id="{6C4C21E2-5142-41B0-9D21-F07239E6C233}"/>
              </a:ext>
            </a:extLst>
          </p:cNvPr>
          <p:cNvSpPr/>
          <p:nvPr/>
        </p:nvSpPr>
        <p:spPr>
          <a:xfrm>
            <a:off x="5724129" y="3687027"/>
            <a:ext cx="2671528" cy="255661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矢印: 上 11">
            <a:extLst>
              <a:ext uri="{FF2B5EF4-FFF2-40B4-BE49-F238E27FC236}">
                <a16:creationId xmlns:a16="http://schemas.microsoft.com/office/drawing/2014/main" id="{C5889405-8BF1-458A-86C5-88C2F35DA167}"/>
              </a:ext>
            </a:extLst>
          </p:cNvPr>
          <p:cNvSpPr/>
          <p:nvPr/>
        </p:nvSpPr>
        <p:spPr>
          <a:xfrm rot="19660747">
            <a:off x="4730118" y="2683828"/>
            <a:ext cx="315393" cy="556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上 12">
            <a:extLst>
              <a:ext uri="{FF2B5EF4-FFF2-40B4-BE49-F238E27FC236}">
                <a16:creationId xmlns:a16="http://schemas.microsoft.com/office/drawing/2014/main" id="{BD335F3A-35F2-4141-A0B6-BCE8AF4DD271}"/>
              </a:ext>
            </a:extLst>
          </p:cNvPr>
          <p:cNvSpPr/>
          <p:nvPr/>
        </p:nvSpPr>
        <p:spPr>
          <a:xfrm rot="12116973">
            <a:off x="7712530" y="3162590"/>
            <a:ext cx="315393" cy="556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3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プリンタの利用方法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7456" y="1412776"/>
            <a:ext cx="8075240" cy="3926061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l"/>
            </a:pPr>
            <a:r>
              <a:rPr lang="ja-JP" altLang="en-US" sz="4000" dirty="0"/>
              <a:t> ポイント制</a:t>
            </a:r>
            <a:endParaRPr lang="en-US" altLang="ja-JP" sz="4000" dirty="0"/>
          </a:p>
          <a:p>
            <a:pPr marL="0" indent="0">
              <a:buClrTx/>
              <a:buNone/>
            </a:pPr>
            <a:r>
              <a:rPr lang="en-US" altLang="ja-JP" sz="4000" dirty="0"/>
              <a:t>A)</a:t>
            </a:r>
            <a:r>
              <a:rPr lang="ja-JP" altLang="en-US" sz="4000" dirty="0"/>
              <a:t> 自由利用のとき　</a:t>
            </a:r>
            <a:r>
              <a:rPr lang="en-US" altLang="ja-JP" sz="4000" dirty="0"/>
              <a:t>B)</a:t>
            </a:r>
            <a:r>
              <a:rPr lang="ja-JP" altLang="en-US" sz="4000" dirty="0"/>
              <a:t> 授業のとき</a:t>
            </a:r>
            <a:endParaRPr lang="en-US" altLang="ja-JP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416123B7-FF14-46FE-8F52-1FC8491BA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861483"/>
            <a:ext cx="7019048" cy="3590476"/>
          </a:xfrm>
          <a:prstGeom prst="rect">
            <a:avLst/>
          </a:prstGeom>
        </p:spPr>
      </p:pic>
      <p:sp>
        <p:nvSpPr>
          <p:cNvPr id="6" name="角丸四角形 6">
            <a:extLst>
              <a:ext uri="{FF2B5EF4-FFF2-40B4-BE49-F238E27FC236}">
                <a16:creationId xmlns:a16="http://schemas.microsoft.com/office/drawing/2014/main" id="{86CAF744-0EB5-476E-82BE-B90B711F718C}"/>
              </a:ext>
            </a:extLst>
          </p:cNvPr>
          <p:cNvSpPr/>
          <p:nvPr/>
        </p:nvSpPr>
        <p:spPr>
          <a:xfrm>
            <a:off x="3707904" y="4188460"/>
            <a:ext cx="2304256" cy="226942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上 6">
            <a:extLst>
              <a:ext uri="{FF2B5EF4-FFF2-40B4-BE49-F238E27FC236}">
                <a16:creationId xmlns:a16="http://schemas.microsoft.com/office/drawing/2014/main" id="{78817246-BCFC-4D23-ADF6-C9AF8B5266C7}"/>
              </a:ext>
            </a:extLst>
          </p:cNvPr>
          <p:cNvSpPr/>
          <p:nvPr/>
        </p:nvSpPr>
        <p:spPr>
          <a:xfrm rot="12116973">
            <a:off x="5023361" y="3593893"/>
            <a:ext cx="315393" cy="55625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21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Q&amp;A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606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000" dirty="0">
                <a:effectLst/>
              </a:rPr>
              <a:t>質問をどうぞ</a:t>
            </a:r>
            <a:endParaRPr kumimoji="1" lang="ja-JP" altLang="en-US" sz="40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168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effectLst/>
              </a:rPr>
              <a:t>経済学部の情報科目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90371"/>
              </p:ext>
            </p:extLst>
          </p:nvPr>
        </p:nvGraphicFramePr>
        <p:xfrm>
          <a:off x="53752" y="1700809"/>
          <a:ext cx="9036496" cy="4824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329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kumimoji="1" lang="en-US" altLang="ja-JP" sz="4400" dirty="0"/>
                        <a:t>1</a:t>
                      </a:r>
                      <a:r>
                        <a:rPr kumimoji="1" lang="ja-JP" altLang="en-US" sz="4400" dirty="0"/>
                        <a:t>年次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defRPr/>
                      </a:pPr>
                      <a:r>
                        <a:rPr lang="ja-JP" altLang="en-US" sz="4400" u="none" dirty="0">
                          <a:effectLst/>
                        </a:rPr>
                        <a:t>コンピュータ概論（座学）</a:t>
                      </a:r>
                      <a:endParaRPr lang="en-US" altLang="ja-JP" sz="4400" u="none" dirty="0">
                        <a:effectLst/>
                      </a:endParaRPr>
                    </a:p>
                    <a:p>
                      <a:pPr lvl="0" eaLnBrk="1" hangingPunct="1">
                        <a:spcBef>
                          <a:spcPts val="0"/>
                        </a:spcBef>
                        <a:defRPr/>
                      </a:pPr>
                      <a:r>
                        <a:rPr lang="ja-JP" altLang="en-US" sz="4400" u="none" dirty="0">
                          <a:solidFill>
                            <a:srgbClr val="FFFF00"/>
                          </a:solidFill>
                          <a:effectLst/>
                        </a:rPr>
                        <a:t>経済情報処理</a:t>
                      </a:r>
                      <a:r>
                        <a:rPr lang="en-US" altLang="ja-JP" sz="4400" u="none" dirty="0">
                          <a:solidFill>
                            <a:srgbClr val="FFFF00"/>
                          </a:solidFill>
                          <a:effectLst/>
                        </a:rPr>
                        <a:t>Ⅰ</a:t>
                      </a:r>
                      <a:r>
                        <a:rPr lang="ja-JP" altLang="en-US" sz="4400" u="none" dirty="0">
                          <a:solidFill>
                            <a:srgbClr val="FFFF00"/>
                          </a:solidFill>
                          <a:effectLst/>
                        </a:rPr>
                        <a:t>・</a:t>
                      </a:r>
                      <a:r>
                        <a:rPr lang="en-US" altLang="ja-JP" sz="4400" u="none" dirty="0">
                          <a:solidFill>
                            <a:srgbClr val="FFFF00"/>
                          </a:solidFill>
                          <a:effectLst/>
                        </a:rPr>
                        <a:t>Ⅱ</a:t>
                      </a:r>
                      <a:r>
                        <a:rPr lang="ja-JP" altLang="en-US" sz="4400" u="none" dirty="0">
                          <a:solidFill>
                            <a:srgbClr val="FFFF00"/>
                          </a:solidFill>
                          <a:effectLst/>
                        </a:rPr>
                        <a:t>（実習）</a:t>
                      </a:r>
                      <a:endParaRPr lang="en-US" altLang="ja-JP" sz="4400" u="none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4400" dirty="0">
                          <a:effectLst/>
                        </a:rPr>
                        <a:t>2</a:t>
                      </a:r>
                      <a:r>
                        <a:rPr lang="ja-JP" altLang="en-US" sz="4400" dirty="0">
                          <a:effectLst/>
                        </a:rPr>
                        <a:t>年次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eaLnBrk="1" hangingPunct="1">
                        <a:spcBef>
                          <a:spcPts val="0"/>
                        </a:spcBef>
                        <a:defRPr/>
                      </a:pPr>
                      <a:r>
                        <a:rPr lang="ja-JP" altLang="en-US" sz="4400" u="none" dirty="0">
                          <a:effectLst/>
                        </a:rPr>
                        <a:t>コンピュータ演習（実習）</a:t>
                      </a:r>
                      <a:endParaRPr lang="en-US" altLang="ja-JP" sz="4000" u="none" dirty="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4400" dirty="0">
                          <a:effectLst/>
                        </a:rPr>
                        <a:t>3</a:t>
                      </a:r>
                      <a:r>
                        <a:rPr lang="ja-JP" altLang="en-US" sz="4400" dirty="0">
                          <a:effectLst/>
                        </a:rPr>
                        <a:t>年次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000" u="none" dirty="0">
                          <a:effectLst/>
                        </a:rPr>
                        <a:t>コンピュータ演習（実習）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4000" dirty="0"/>
                        <a:t>情報経済論</a:t>
                      </a:r>
                      <a:r>
                        <a:rPr lang="en-US" altLang="ja-JP" sz="4000" u="none" dirty="0">
                          <a:effectLst/>
                        </a:rPr>
                        <a:t>Ⅰ</a:t>
                      </a:r>
                      <a:r>
                        <a:rPr lang="ja-JP" altLang="en-US" sz="4000" u="none" dirty="0">
                          <a:effectLst/>
                        </a:rPr>
                        <a:t>・</a:t>
                      </a:r>
                      <a:r>
                        <a:rPr lang="en-US" altLang="ja-JP" sz="4000" u="none" dirty="0">
                          <a:effectLst/>
                        </a:rPr>
                        <a:t>Ⅱ</a:t>
                      </a:r>
                      <a:r>
                        <a:rPr lang="ja-JP" altLang="en-US" sz="4000" u="none" dirty="0">
                          <a:effectLst/>
                        </a:rPr>
                        <a:t>（座学）</a:t>
                      </a:r>
                      <a:endParaRPr lang="en-US" altLang="ja-JP" sz="4000" u="none" dirty="0">
                        <a:effectLst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319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09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経済情報処理？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564905"/>
            <a:ext cx="8229600" cy="2664296"/>
          </a:xfrm>
        </p:spPr>
        <p:txBody>
          <a:bodyPr/>
          <a:lstStyle/>
          <a:p>
            <a:r>
              <a:rPr lang="ja-JP" altLang="en-US" sz="4400" dirty="0"/>
              <a:t>学修の基礎</a:t>
            </a:r>
            <a:endParaRPr lang="en-US" altLang="ja-JP" sz="4400" dirty="0"/>
          </a:p>
          <a:p>
            <a:r>
              <a:rPr kumimoji="1" lang="ja-JP" altLang="en-US" sz="4400" dirty="0"/>
              <a:t>「できて当然」のレベル</a:t>
            </a:r>
            <a:endParaRPr kumimoji="1" lang="en-US" altLang="ja-JP" sz="4400" dirty="0"/>
          </a:p>
          <a:p>
            <a:r>
              <a:rPr kumimoji="1" lang="ja-JP" altLang="en-US" sz="4400" dirty="0"/>
              <a:t>読み・書き・プレゼン</a:t>
            </a:r>
            <a:endParaRPr kumimoji="1" lang="en-US" altLang="ja-JP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5883369"/>
            <a:ext cx="8343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/>
              <a:t>※</a:t>
            </a:r>
            <a:r>
              <a:rPr lang="ja-JP" altLang="en-US" sz="4000" dirty="0"/>
              <a:t>学修に必要なコンピュータ利用技術</a:t>
            </a:r>
            <a:endParaRPr lang="en-US" altLang="ja-JP" sz="4000" dirty="0"/>
          </a:p>
        </p:txBody>
      </p:sp>
      <p:sp>
        <p:nvSpPr>
          <p:cNvPr id="5" name="吹き出し: 角を丸めた四角形 4"/>
          <p:cNvSpPr/>
          <p:nvPr/>
        </p:nvSpPr>
        <p:spPr>
          <a:xfrm>
            <a:off x="1115615" y="309876"/>
            <a:ext cx="4176465" cy="1800000"/>
          </a:xfrm>
          <a:prstGeom prst="wedgeRoundRectCallout">
            <a:avLst>
              <a:gd name="adj1" fmla="val -44956"/>
              <a:gd name="adj2" fmla="val 17951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bg1"/>
                </a:solidFill>
              </a:rPr>
              <a:t>データを収集</a:t>
            </a:r>
          </a:p>
          <a:p>
            <a:r>
              <a:rPr lang="ja-JP" altLang="en-US" sz="4000" dirty="0">
                <a:solidFill>
                  <a:schemeClr val="bg1"/>
                </a:solidFill>
              </a:rPr>
              <a:t>加工・分析</a:t>
            </a:r>
          </a:p>
        </p:txBody>
      </p:sp>
      <p:sp>
        <p:nvSpPr>
          <p:cNvPr id="6" name="吹き出し: 角を丸めた四角形 5"/>
          <p:cNvSpPr/>
          <p:nvPr/>
        </p:nvSpPr>
        <p:spPr>
          <a:xfrm>
            <a:off x="3851920" y="1340768"/>
            <a:ext cx="4176000" cy="1800000"/>
          </a:xfrm>
          <a:prstGeom prst="wedgeRoundRectCallout">
            <a:avLst>
              <a:gd name="adj1" fmla="val -71716"/>
              <a:gd name="adj2" fmla="val 11552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bg1"/>
                </a:solidFill>
              </a:rPr>
              <a:t>結果を文章化</a:t>
            </a:r>
          </a:p>
          <a:p>
            <a:r>
              <a:rPr lang="ja-JP" altLang="en-US" sz="4000" dirty="0">
                <a:solidFill>
                  <a:schemeClr val="bg1"/>
                </a:solidFill>
              </a:rPr>
              <a:t>レポートのルール</a:t>
            </a:r>
          </a:p>
        </p:txBody>
      </p:sp>
      <p:sp>
        <p:nvSpPr>
          <p:cNvPr id="7" name="吹き出し: 角を丸めた四角形 6"/>
          <p:cNvSpPr/>
          <p:nvPr/>
        </p:nvSpPr>
        <p:spPr>
          <a:xfrm>
            <a:off x="5868144" y="2636912"/>
            <a:ext cx="3302496" cy="1366129"/>
          </a:xfrm>
          <a:prstGeom prst="wedgeRoundRectCallout">
            <a:avLst>
              <a:gd name="adj1" fmla="val -65239"/>
              <a:gd name="adj2" fmla="val 86158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chemeClr val="bg1"/>
                </a:solidFill>
              </a:rPr>
              <a:t>結果を伝える</a:t>
            </a:r>
            <a:endParaRPr lang="en-US" altLang="ja-JP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>
                <a:effectLst/>
              </a:rPr>
              <a:t>経済情報処理</a:t>
            </a:r>
            <a:r>
              <a:rPr lang="en-US" altLang="ja-JP" dirty="0">
                <a:effectLst/>
              </a:rPr>
              <a:t>Ⅰ</a:t>
            </a:r>
            <a:r>
              <a:rPr lang="ja-JP" altLang="en-US" dirty="0">
                <a:effectLst/>
              </a:rPr>
              <a:t>・</a:t>
            </a:r>
            <a:r>
              <a:rPr lang="en-US" altLang="ja-JP" dirty="0">
                <a:effectLst/>
              </a:rPr>
              <a:t>Ⅱ</a:t>
            </a:r>
            <a:endParaRPr lang="ja-JP" altLang="en-US" dirty="0">
              <a:effectLst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539990"/>
              </p:ext>
            </p:extLst>
          </p:nvPr>
        </p:nvGraphicFramePr>
        <p:xfrm>
          <a:off x="337133" y="1578241"/>
          <a:ext cx="8469734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0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9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3650">
                <a:tc>
                  <a:txBody>
                    <a:bodyPr/>
                    <a:lstStyle/>
                    <a:p>
                      <a:r>
                        <a:rPr lang="ja-JP" altLang="en-US" sz="4400" dirty="0">
                          <a:latin typeface="ＭＳ Ｐゴシック" pitchFamily="50" charset="-128"/>
                        </a:rPr>
                        <a:t>経済情報処理</a:t>
                      </a:r>
                      <a:r>
                        <a:rPr lang="en-US" altLang="ja-JP" sz="4400" dirty="0">
                          <a:latin typeface="ＭＳ Ｐゴシック" pitchFamily="50" charset="-128"/>
                        </a:rPr>
                        <a:t>Ⅰ</a:t>
                      </a:r>
                    </a:p>
                    <a:p>
                      <a:r>
                        <a:rPr kumimoji="1" lang="ja-JP" altLang="en-US" sz="4000" u="none" dirty="0">
                          <a:solidFill>
                            <a:srgbClr val="FFFF00"/>
                          </a:solidFill>
                          <a:latin typeface="ＭＳ Ｐゴシック" pitchFamily="50" charset="-128"/>
                        </a:rPr>
                        <a:t>　</a:t>
                      </a:r>
                      <a:r>
                        <a:rPr kumimoji="1" lang="en-US" altLang="ja-JP" sz="4000" u="sng" dirty="0">
                          <a:solidFill>
                            <a:srgbClr val="FFFF00"/>
                          </a:solidFill>
                          <a:latin typeface="ＭＳ Ｐゴシック" pitchFamily="50" charset="-128"/>
                        </a:rPr>
                        <a:t>※</a:t>
                      </a:r>
                      <a:r>
                        <a:rPr kumimoji="1" lang="ja-JP" altLang="en-US" sz="4000" u="sng" dirty="0">
                          <a:solidFill>
                            <a:srgbClr val="FFFF00"/>
                          </a:solidFill>
                          <a:latin typeface="ＭＳ Ｐゴシック" pitchFamily="50" charset="-128"/>
                        </a:rPr>
                        <a:t>教員免許必須</a:t>
                      </a:r>
                      <a:endParaRPr kumimoji="1" lang="ja-JP" altLang="en-US" sz="4000" u="sng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4400" dirty="0">
                          <a:latin typeface="ＭＳ Ｐゴシック" pitchFamily="50" charset="-128"/>
                        </a:rPr>
                        <a:t>情報収集・メール</a:t>
                      </a:r>
                      <a:r>
                        <a:rPr lang="en-US" altLang="ja-JP" sz="4400" dirty="0">
                          <a:latin typeface="ＭＳ Ｐゴシック" pitchFamily="50" charset="-128"/>
                        </a:rPr>
                        <a:t>PowerPoint</a:t>
                      </a:r>
                      <a:r>
                        <a:rPr lang="ja-JP" altLang="en-US" sz="4400" dirty="0">
                          <a:latin typeface="ＭＳ Ｐゴシック" pitchFamily="50" charset="-128"/>
                        </a:rPr>
                        <a:t>（プレゼンツール）</a:t>
                      </a:r>
                      <a:endParaRPr lang="en-US" altLang="ja-JP" sz="4400" dirty="0">
                        <a:latin typeface="ＭＳ Ｐゴシック" pitchFamily="50" charset="-128"/>
                      </a:endParaRPr>
                    </a:p>
                    <a:p>
                      <a:r>
                        <a:rPr lang="en-US" altLang="ja-JP" sz="4400" dirty="0">
                          <a:latin typeface="ＭＳ Ｐゴシック" pitchFamily="50" charset="-128"/>
                        </a:rPr>
                        <a:t>Word</a:t>
                      </a:r>
                      <a:r>
                        <a:rPr lang="ja-JP" altLang="en-US" sz="4400" dirty="0">
                          <a:latin typeface="ＭＳ Ｐゴシック" pitchFamily="50" charset="-128"/>
                        </a:rPr>
                        <a:t>（レポート）</a:t>
                      </a:r>
                      <a:endParaRPr kumimoji="1" lang="ja-JP" altLang="en-US" sz="4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8703">
                <a:tc>
                  <a:txBody>
                    <a:bodyPr/>
                    <a:lstStyle/>
                    <a:p>
                      <a:r>
                        <a:rPr lang="ja-JP" altLang="en-US" sz="4400" dirty="0">
                          <a:latin typeface="ＭＳ Ｐゴシック" pitchFamily="50" charset="-128"/>
                        </a:rPr>
                        <a:t>経済情報処理</a:t>
                      </a:r>
                      <a:r>
                        <a:rPr lang="en-US" altLang="ja-JP" sz="4400" dirty="0">
                          <a:latin typeface="ＭＳ Ｐゴシック" pitchFamily="50" charset="-128"/>
                        </a:rPr>
                        <a:t>Ⅱ</a:t>
                      </a:r>
                    </a:p>
                    <a:p>
                      <a:pPr marL="892175" indent="-892175"/>
                      <a:endParaRPr kumimoji="1" lang="ja-JP" altLang="en-US" sz="40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4400" dirty="0"/>
                        <a:t>Excel</a:t>
                      </a:r>
                      <a:r>
                        <a:rPr kumimoji="1" lang="ja-JP" altLang="en-US" sz="4400" dirty="0"/>
                        <a:t>（データ）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hlinkClick r:id="rId3"/>
          </p:cNvPr>
          <p:cNvSpPr txBox="1"/>
          <p:nvPr/>
        </p:nvSpPr>
        <p:spPr>
          <a:xfrm>
            <a:off x="6835011" y="5763044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>
                <a:hlinkClick r:id="rId4"/>
              </a:rPr>
              <a:t>syllabus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6233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dirty="0">
                <a:effectLst/>
              </a:rPr>
              <a:t>授業運営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116" y="1158859"/>
            <a:ext cx="8676456" cy="3744416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b="1" dirty="0">
                <a:effectLst/>
              </a:rPr>
              <a:t>少人数クラス</a:t>
            </a:r>
            <a:r>
              <a:rPr lang="ja-JP" altLang="en-US" sz="4000" b="1" dirty="0">
                <a:effectLst/>
              </a:rPr>
              <a:t>（</a:t>
            </a:r>
            <a:r>
              <a:rPr lang="en-US" altLang="ja-JP" sz="4000" b="1" dirty="0">
                <a:effectLst/>
              </a:rPr>
              <a:t> 40</a:t>
            </a:r>
            <a:r>
              <a:rPr lang="ja-JP" altLang="en-US" sz="4000" b="1" dirty="0">
                <a:effectLst/>
              </a:rPr>
              <a:t>人以下）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ja-JP" altLang="en-US" b="1" dirty="0">
                <a:effectLst/>
              </a:rPr>
              <a:t>実習がメイン</a:t>
            </a:r>
            <a:r>
              <a:rPr lang="ja-JP" altLang="en-US" sz="4000" b="1" dirty="0">
                <a:effectLst/>
              </a:rPr>
              <a:t>（座席指定）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ja-JP" altLang="en-US" b="1" dirty="0">
                <a:effectLst/>
              </a:rPr>
              <a:t>出欠</a:t>
            </a:r>
            <a:r>
              <a:rPr lang="ja-JP" altLang="en-US" sz="4000" b="1" dirty="0">
                <a:effectLst/>
              </a:rPr>
              <a:t>（遅刻</a:t>
            </a:r>
            <a:r>
              <a:rPr lang="en-US" altLang="ja-JP" sz="4000" b="1" dirty="0">
                <a:effectLst/>
              </a:rPr>
              <a:t>5</a:t>
            </a:r>
            <a:r>
              <a:rPr lang="ja-JP" altLang="en-US" sz="4000" b="1" dirty="0">
                <a:effectLst/>
              </a:rPr>
              <a:t>分まで、</a:t>
            </a:r>
            <a:r>
              <a:rPr lang="en-US" altLang="ja-JP" sz="4000" b="1" dirty="0">
                <a:effectLst/>
              </a:rPr>
              <a:t>2</a:t>
            </a:r>
            <a:r>
              <a:rPr lang="ja-JP" altLang="en-US" sz="4000" b="1" dirty="0">
                <a:effectLst/>
              </a:rPr>
              <a:t>回で欠席</a:t>
            </a:r>
            <a:r>
              <a:rPr lang="en-US" altLang="ja-JP" sz="4000" b="1" dirty="0">
                <a:effectLst/>
              </a:rPr>
              <a:t>1</a:t>
            </a:r>
            <a:r>
              <a:rPr lang="ja-JP" altLang="en-US" sz="4000" b="1" dirty="0">
                <a:effectLst/>
              </a:rPr>
              <a:t>回）</a:t>
            </a:r>
            <a:endParaRPr lang="en-US" altLang="ja-JP" sz="4000" b="1" dirty="0">
              <a:effectLst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ja-JP" altLang="en-US" sz="4000" b="1" dirty="0">
                <a:effectLst/>
              </a:rPr>
              <a:t>課題（毎回の提出物を含む）：</a:t>
            </a:r>
            <a:r>
              <a:rPr lang="en-US" altLang="ja-JP" sz="4000" b="1" dirty="0">
                <a:effectLst/>
              </a:rPr>
              <a:t>60</a:t>
            </a:r>
            <a:r>
              <a:rPr lang="ja-JP" altLang="en-US" sz="4000" b="1" dirty="0">
                <a:effectLst/>
              </a:rPr>
              <a:t>％</a:t>
            </a:r>
            <a:br>
              <a:rPr lang="en-US" altLang="ja-JP" sz="4000" b="1" dirty="0">
                <a:effectLst/>
              </a:rPr>
            </a:br>
            <a:r>
              <a:rPr lang="en-US" altLang="ja-JP" sz="4000" b="1" dirty="0">
                <a:effectLst/>
              </a:rPr>
              <a:t>Word</a:t>
            </a:r>
            <a:r>
              <a:rPr lang="ja-JP" altLang="en-US" sz="4000" b="1" dirty="0">
                <a:effectLst/>
              </a:rPr>
              <a:t>実技試験：</a:t>
            </a:r>
            <a:r>
              <a:rPr lang="en-US" altLang="ja-JP" sz="4000" b="1" dirty="0">
                <a:effectLst/>
              </a:rPr>
              <a:t>40</a:t>
            </a:r>
            <a:r>
              <a:rPr lang="ja-JP" altLang="en-US" sz="4000" b="1" dirty="0">
                <a:effectLst/>
              </a:rPr>
              <a:t>％</a:t>
            </a:r>
            <a:br>
              <a:rPr lang="en-US" altLang="ja-JP" sz="4000" b="1" dirty="0">
                <a:effectLst/>
              </a:rPr>
            </a:br>
            <a:r>
              <a:rPr lang="ja-JP" altLang="en-US" sz="4000" b="1" dirty="0">
                <a:effectLst/>
              </a:rPr>
              <a:t>（カードリーダーに記録がない場合は評価しない）</a:t>
            </a:r>
            <a:endParaRPr lang="ja-JP" alt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3E9F6CC-38C8-437A-84D4-430E7E86AB19}"/>
              </a:ext>
            </a:extLst>
          </p:cNvPr>
          <p:cNvSpPr/>
          <p:nvPr/>
        </p:nvSpPr>
        <p:spPr>
          <a:xfrm>
            <a:off x="3923928" y="4205305"/>
            <a:ext cx="4464496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solidFill>
                  <a:sysClr val="windowText" lastClr="000000"/>
                </a:solidFill>
              </a:rPr>
              <a:t>担当する教員によって異なる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dirty="0">
                <a:effectLst/>
              </a:rPr>
              <a:t>履修について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67544" y="4365104"/>
            <a:ext cx="86764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 b="1" dirty="0"/>
              <a:t>★経済情報処理</a:t>
            </a:r>
            <a:r>
              <a:rPr lang="en-US" altLang="ja-JP" sz="3200" b="1" dirty="0"/>
              <a:t>Ⅰ</a:t>
            </a:r>
            <a:r>
              <a:rPr lang="ja-JP" altLang="en-US" sz="3200" b="1" dirty="0"/>
              <a:t>の手続き（</a:t>
            </a:r>
            <a:r>
              <a:rPr lang="en-US" altLang="ja-JP" sz="3200" b="1" dirty="0"/>
              <a:t>40</a:t>
            </a:r>
            <a:r>
              <a:rPr lang="ja-JP" altLang="en-US" sz="3200" b="1" dirty="0"/>
              <a:t>名超、抽選）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1916832"/>
            <a:ext cx="7245995" cy="769441"/>
          </a:xfrm>
          <a:prstGeom prst="rect">
            <a:avLst/>
          </a:prstGeom>
          <a:solidFill>
            <a:srgbClr val="FFFF7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400" dirty="0">
                <a:solidFill>
                  <a:sysClr val="windowText" lastClr="000000"/>
                </a:solidFill>
              </a:rPr>
              <a:t>受講しやすい曜日時限を選択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9144" y="5348263"/>
            <a:ext cx="8676456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 sz="2800" b="1" dirty="0"/>
              <a:t>一次：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月</a:t>
            </a:r>
            <a:r>
              <a:rPr lang="en-US" altLang="ja-JP" sz="2800" b="1" dirty="0"/>
              <a:t>8</a:t>
            </a:r>
            <a:r>
              <a:rPr lang="ja-JP" altLang="en-US" sz="2800" b="1" dirty="0"/>
              <a:t>日（月）まで　　  結果発表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月</a:t>
            </a:r>
            <a:r>
              <a:rPr lang="en-US" altLang="ja-JP" sz="2800" b="1" dirty="0"/>
              <a:t>9</a:t>
            </a:r>
            <a:r>
              <a:rPr lang="ja-JP" altLang="en-US" sz="2800" b="1" dirty="0"/>
              <a:t>日（火）</a:t>
            </a:r>
            <a:endParaRPr lang="en-US" altLang="ja-JP" sz="2800" b="1" dirty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ja-JP" altLang="en-US" sz="2800" b="1" dirty="0"/>
              <a:t>二次：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月</a:t>
            </a:r>
            <a:r>
              <a:rPr lang="en-US" altLang="ja-JP" sz="2800" b="1" dirty="0"/>
              <a:t>10</a:t>
            </a:r>
            <a:r>
              <a:rPr lang="ja-JP" altLang="en-US" sz="2800" b="1" dirty="0"/>
              <a:t>日（水）まで　　結果発表</a:t>
            </a:r>
            <a:r>
              <a:rPr lang="en-US" altLang="ja-JP" sz="2800" b="1" dirty="0"/>
              <a:t>4</a:t>
            </a:r>
            <a:r>
              <a:rPr lang="ja-JP" altLang="en-US" sz="2800" b="1" dirty="0"/>
              <a:t>月</a:t>
            </a:r>
            <a:r>
              <a:rPr lang="en-US" altLang="ja-JP" sz="2800" b="1" dirty="0"/>
              <a:t>11</a:t>
            </a:r>
            <a:r>
              <a:rPr lang="ja-JP" altLang="en-US" sz="2800" b="1" dirty="0"/>
              <a:t>日（木）</a:t>
            </a:r>
            <a:endParaRPr lang="en-US" altLang="ja-JP" sz="2800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43179" y="3262337"/>
            <a:ext cx="7245995" cy="769441"/>
          </a:xfrm>
          <a:prstGeom prst="rect">
            <a:avLst/>
          </a:prstGeom>
          <a:solidFill>
            <a:srgbClr val="FFFF7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4400" dirty="0">
                <a:solidFill>
                  <a:sysClr val="windowText" lastClr="000000"/>
                </a:solidFill>
              </a:rPr>
              <a:t>Ⅰ</a:t>
            </a:r>
            <a:r>
              <a:rPr lang="ja-JP" altLang="en-US" sz="4400" dirty="0">
                <a:solidFill>
                  <a:sysClr val="windowText" lastClr="000000"/>
                </a:solidFill>
              </a:rPr>
              <a:t>・</a:t>
            </a:r>
            <a:r>
              <a:rPr lang="en-US" altLang="ja-JP" sz="4400" dirty="0">
                <a:solidFill>
                  <a:sysClr val="windowText" lastClr="000000"/>
                </a:solidFill>
              </a:rPr>
              <a:t>Ⅱ</a:t>
            </a:r>
            <a:r>
              <a:rPr lang="ja-JP" altLang="en-US" sz="4400" dirty="0">
                <a:solidFill>
                  <a:sysClr val="windowText" lastClr="000000"/>
                </a:solidFill>
              </a:rPr>
              <a:t>とも同じ先生が望ましい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504A1-A149-4852-8E9A-C51D9C7753D7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graphicFrame>
        <p:nvGraphicFramePr>
          <p:cNvPr id="7" name="表プレースホルダー 6">
            <a:extLst>
              <a:ext uri="{FF2B5EF4-FFF2-40B4-BE49-F238E27FC236}">
                <a16:creationId xmlns:a16="http://schemas.microsoft.com/office/drawing/2014/main" id="{573D232D-1C59-4E6B-92AE-4CB276DD2B58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16241638"/>
              </p:ext>
            </p:extLst>
          </p:nvPr>
        </p:nvGraphicFramePr>
        <p:xfrm>
          <a:off x="179512" y="980728"/>
          <a:ext cx="8856984" cy="554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164">
                  <a:extLst>
                    <a:ext uri="{9D8B030D-6E8A-4147-A177-3AD203B41FA5}">
                      <a16:colId xmlns:a16="http://schemas.microsoft.com/office/drawing/2014/main" val="775214074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4038271580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29090082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31517203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418853118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val="1770649643"/>
                    </a:ext>
                  </a:extLst>
                </a:gridCol>
              </a:tblGrid>
              <a:tr h="924103"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endParaRPr lang="ja-JP" alt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火</a:t>
                      </a:r>
                      <a:endParaRPr lang="ja-JP" alt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水</a:t>
                      </a:r>
                      <a:endParaRPr lang="ja-JP" alt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木</a:t>
                      </a:r>
                      <a:endParaRPr lang="ja-JP" alt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金</a:t>
                      </a:r>
                      <a:endParaRPr lang="ja-JP" alt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610767"/>
                  </a:ext>
                </a:extLst>
              </a:tr>
              <a:tr h="92410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時限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34358"/>
                  </a:ext>
                </a:extLst>
              </a:tr>
              <a:tr h="92410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時限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717011"/>
                  </a:ext>
                </a:extLst>
              </a:tr>
              <a:tr h="92410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時限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494539"/>
                  </a:ext>
                </a:extLst>
              </a:tr>
              <a:tr h="92410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時限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65243"/>
                  </a:ext>
                </a:extLst>
              </a:tr>
              <a:tr h="92410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400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時限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1-4</a:t>
                      </a:r>
                      <a:r>
                        <a:rPr lang="ja-JP" altLang="en-US" sz="400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364634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032920" y="429309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solidFill>
                  <a:srgbClr val="000000"/>
                </a:solidFill>
                <a:latin typeface="+mj-ea"/>
                <a:ea typeface="+mj-ea"/>
              </a:rPr>
              <a:t>1</a:t>
            </a:r>
            <a:r>
              <a:rPr kumimoji="1" lang="ja-JP" altLang="en-US" sz="4000" b="1" dirty="0">
                <a:solidFill>
                  <a:srgbClr val="000000"/>
                </a:solidFill>
                <a:latin typeface="+mj-ea"/>
                <a:ea typeface="+mj-ea"/>
              </a:rPr>
              <a:t>年生のみ</a:t>
            </a:r>
          </a:p>
        </p:txBody>
      </p:sp>
    </p:spTree>
    <p:extLst>
      <p:ext uri="{BB962C8B-B14F-4D97-AF65-F5344CB8AC3E}">
        <p14:creationId xmlns:p14="http://schemas.microsoft.com/office/powerpoint/2010/main" val="1525387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dirty="0">
                <a:effectLst/>
              </a:rPr>
              <a:t>使用書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3500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ja-JP" altLang="en-US" sz="4000" dirty="0">
                <a:effectLst/>
              </a:rPr>
              <a:t>小川・工藤・五月女・中谷 著</a:t>
            </a:r>
            <a:endParaRPr lang="en-US" altLang="ja-JP" sz="4000" dirty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altLang="ja-JP" dirty="0">
                <a:effectLst/>
              </a:rPr>
              <a:t>『</a:t>
            </a:r>
            <a:r>
              <a:rPr lang="ja-JP" altLang="en-US" dirty="0">
                <a:effectLst/>
              </a:rPr>
              <a:t>データ処理・レポート・プレゼンテーションと</a:t>
            </a:r>
            <a:r>
              <a:rPr lang="en-US" altLang="ja-JP" dirty="0">
                <a:effectLst/>
              </a:rPr>
              <a:t>Office2016』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ja-JP" altLang="en-US" sz="4000" dirty="0">
                <a:effectLst/>
              </a:rPr>
              <a:t>ムイスリ出版</a:t>
            </a:r>
            <a:r>
              <a:rPr lang="en-US" altLang="ja-JP" sz="4000" dirty="0">
                <a:effectLst/>
              </a:rPr>
              <a:t>, 2017</a:t>
            </a:r>
            <a:r>
              <a:rPr lang="ja-JP" altLang="en-US" sz="4000" dirty="0">
                <a:effectLst/>
              </a:rPr>
              <a:t>年</a:t>
            </a:r>
            <a:endParaRPr lang="en-US" altLang="ja-JP" sz="4000" dirty="0">
              <a:effectLst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br>
              <a:rPr lang="ja-JP" altLang="en-US" dirty="0">
                <a:effectLst/>
              </a:rPr>
            </a:br>
            <a:r>
              <a:rPr lang="en-US" altLang="ja-JP" u="sng" dirty="0">
                <a:solidFill>
                  <a:srgbClr val="FFFF00"/>
                </a:solidFill>
                <a:effectLst/>
              </a:rPr>
              <a:t>※</a:t>
            </a:r>
            <a:r>
              <a:rPr lang="ja-JP" altLang="en-US" sz="4000" u="sng" dirty="0">
                <a:solidFill>
                  <a:srgbClr val="FFFF00"/>
                </a:solidFill>
                <a:effectLst/>
              </a:rPr>
              <a:t>経済情報処理</a:t>
            </a:r>
            <a:r>
              <a:rPr lang="en-US" altLang="ja-JP" sz="4000" u="sng" dirty="0">
                <a:solidFill>
                  <a:srgbClr val="FFFF00"/>
                </a:solidFill>
                <a:effectLst/>
              </a:rPr>
              <a:t>Ⅱ</a:t>
            </a:r>
            <a:r>
              <a:rPr lang="ja-JP" altLang="en-US" sz="4000" u="sng" dirty="0">
                <a:solidFill>
                  <a:srgbClr val="FFFF00"/>
                </a:solidFill>
                <a:effectLst/>
              </a:rPr>
              <a:t>でも使用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134" y="2780928"/>
            <a:ext cx="3072650" cy="409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79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Q&amp;A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606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000" dirty="0">
                <a:effectLst/>
              </a:rPr>
              <a:t>ここまでの質問をどうぞ</a:t>
            </a:r>
            <a:endParaRPr kumimoji="1" lang="ja-JP" altLang="en-US" sz="4000" dirty="0">
              <a:effectLst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14ACC-3202-419F-8BD1-1D8DF94BF9E7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2464673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2337</TotalTime>
  <Words>879</Words>
  <Application>Microsoft Office PowerPoint</Application>
  <PresentationFormat>画面に合わせる (4:3)</PresentationFormat>
  <Paragraphs>139</Paragraphs>
  <Slides>15</Slides>
  <Notes>14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2" baseType="lpstr">
      <vt:lpstr>ＭＳ Ｐゴシック</vt:lpstr>
      <vt:lpstr>ＭＳ Ｐ明朝</vt:lpstr>
      <vt:lpstr>Arial</vt:lpstr>
      <vt:lpstr>Wingdings</vt:lpstr>
      <vt:lpstr>Beam</vt:lpstr>
      <vt:lpstr>1_Beam</vt:lpstr>
      <vt:lpstr>Image</vt:lpstr>
      <vt:lpstr>経済情報処理ガイダンス</vt:lpstr>
      <vt:lpstr>経済学部の情報科目</vt:lpstr>
      <vt:lpstr>経済情報処理？</vt:lpstr>
      <vt:lpstr>経済情報処理Ⅰ・Ⅱ</vt:lpstr>
      <vt:lpstr>授業運営</vt:lpstr>
      <vt:lpstr>履修について</vt:lpstr>
      <vt:lpstr>PowerPoint プレゼンテーション</vt:lpstr>
      <vt:lpstr>使用書</vt:lpstr>
      <vt:lpstr>Q&amp;A</vt:lpstr>
      <vt:lpstr>大学内のPC利用</vt:lpstr>
      <vt:lpstr>パスワード</vt:lpstr>
      <vt:lpstr>ブラウザのHP</vt:lpstr>
      <vt:lpstr>dotCampus</vt:lpstr>
      <vt:lpstr>プリンタの利用方法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経済情報処理ガイダンス</dc:title>
  <dc:creator>kimie kudo</dc:creator>
  <cp:lastModifiedBy>小川浩</cp:lastModifiedBy>
  <cp:revision>176</cp:revision>
  <dcterms:created xsi:type="dcterms:W3CDTF">2006-04-03T12:46:22Z</dcterms:created>
  <dcterms:modified xsi:type="dcterms:W3CDTF">2019-04-05T02:42:16Z</dcterms:modified>
</cp:coreProperties>
</file>