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31"/>
  </p:notesMasterIdLst>
  <p:handoutMasterIdLst>
    <p:handoutMasterId r:id="rId32"/>
  </p:handoutMasterIdLst>
  <p:sldIdLst>
    <p:sldId id="256" r:id="rId2"/>
    <p:sldId id="455" r:id="rId3"/>
    <p:sldId id="415" r:id="rId4"/>
    <p:sldId id="416" r:id="rId5"/>
    <p:sldId id="417" r:id="rId6"/>
    <p:sldId id="418" r:id="rId7"/>
    <p:sldId id="419" r:id="rId8"/>
    <p:sldId id="420" r:id="rId9"/>
    <p:sldId id="422" r:id="rId10"/>
    <p:sldId id="423" r:id="rId11"/>
    <p:sldId id="424" r:id="rId12"/>
    <p:sldId id="425" r:id="rId13"/>
    <p:sldId id="426" r:id="rId14"/>
    <p:sldId id="427" r:id="rId15"/>
    <p:sldId id="428" r:id="rId16"/>
    <p:sldId id="429" r:id="rId17"/>
    <p:sldId id="430" r:id="rId18"/>
    <p:sldId id="431" r:id="rId19"/>
    <p:sldId id="432" r:id="rId20"/>
    <p:sldId id="437" r:id="rId21"/>
    <p:sldId id="444" r:id="rId22"/>
    <p:sldId id="445" r:id="rId23"/>
    <p:sldId id="446" r:id="rId24"/>
    <p:sldId id="447" r:id="rId25"/>
    <p:sldId id="448" r:id="rId26"/>
    <p:sldId id="449" r:id="rId27"/>
    <p:sldId id="453" r:id="rId28"/>
    <p:sldId id="450" r:id="rId29"/>
    <p:sldId id="454" r:id="rId30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FFFF"/>
    <a:srgbClr val="FF9933"/>
    <a:srgbClr val="FFFF99"/>
    <a:srgbClr val="FFCC99"/>
    <a:srgbClr val="969696"/>
    <a:srgbClr val="99CCFF"/>
    <a:srgbClr val="0033CC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4" autoAdjust="0"/>
    <p:restoredTop sz="95634" autoAdjust="0"/>
  </p:normalViewPr>
  <p:slideViewPr>
    <p:cSldViewPr>
      <p:cViewPr varScale="1">
        <p:scale>
          <a:sx n="96" d="100"/>
          <a:sy n="96" d="100"/>
        </p:scale>
        <p:origin x="-10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72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72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F01CB803-7BDD-493D-B4D8-56CD5BC2BAA9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67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7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7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en-US" altLang="ja-JP"/>
          </a:p>
        </p:txBody>
      </p:sp>
      <p:sp>
        <p:nvSpPr>
          <p:cNvPr id="67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C81613A6-AEBD-4056-A3E2-A6D368B30442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844B-D7BB-4B70-93AB-41C876E4D974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038350"/>
            <a:ext cx="7772400" cy="70167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3573463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7990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447800" y="6019800"/>
            <a:ext cx="1622425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7990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298825" y="6019800"/>
            <a:ext cx="2997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7991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77025" y="6019800"/>
            <a:ext cx="1371600" cy="457200"/>
          </a:xfrm>
        </p:spPr>
        <p:txBody>
          <a:bodyPr/>
          <a:lstStyle>
            <a:lvl1pPr>
              <a:defRPr/>
            </a:lvl1pPr>
          </a:lstStyle>
          <a:p>
            <a:fld id="{D7AD4908-AB35-4B32-8CBF-3360C5E3E6FC}" type="slidenum">
              <a:rPr lang="en-US" altLang="ja-JP"/>
              <a:pPr/>
              <a:t>&lt;#&gt;</a:t>
            </a:fld>
            <a:endParaRPr lang="en-US" altLang="ja-JP"/>
          </a:p>
        </p:txBody>
      </p:sp>
      <p:pic>
        <p:nvPicPr>
          <p:cNvPr id="379911" name="Picture 7" descr="ku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720725" cy="573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6" grpId="0"/>
      <p:bldP spid="379907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99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990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F248B-E48F-478C-A78D-3E4BD8B122D0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16125" cy="59039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11188" y="333375"/>
            <a:ext cx="5895975" cy="59039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E9E49-B53A-4CC5-BE47-2426F61D366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7088" y="333375"/>
            <a:ext cx="7467600" cy="7016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11188" y="1341438"/>
            <a:ext cx="3956050" cy="48958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719638" y="1341438"/>
            <a:ext cx="3956050" cy="23717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719638" y="3865563"/>
            <a:ext cx="3956050" cy="23717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838200" y="60960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>
          <a:xfrm>
            <a:off x="2819400" y="60960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fld id="{818ED6C0-B70C-401C-812C-A3578D8945F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C8CC3-EC88-4042-9E1F-7A943837C402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47703-28B8-4FFE-813C-DA123F444089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11188" y="1341438"/>
            <a:ext cx="395605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19638" y="1341438"/>
            <a:ext cx="395605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6E8FF-92AD-44FD-A824-4FE95F5C39B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47CD4-573C-4C1F-B3A6-21E09A99C7E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891ED-9B80-4514-B184-0BF6816C3742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40570-0F84-49DD-B7AE-B622D172FD46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0E235-B96E-40F3-B441-34AF1D82898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C500B-0016-4EBE-87AF-E9F6E0525A0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333375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41438"/>
            <a:ext cx="80645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096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4B4258"/>
                </a:solidFill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096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4B4258"/>
                </a:solidFill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78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4B4258"/>
                </a:solidFill>
                <a:latin typeface="Times New Roman" pitchFamily="18" charset="0"/>
              </a:defRPr>
            </a:lvl1pPr>
          </a:lstStyle>
          <a:p>
            <a:fld id="{25FA80E1-CCE8-4F8B-907C-1384D2181989}" type="slidenum">
              <a:rPr lang="en-US" altLang="ja-JP"/>
              <a:pPr/>
              <a:t>&lt;#&gt;</a:t>
            </a:fld>
            <a:endParaRPr lang="en-US" altLang="ja-JP"/>
          </a:p>
        </p:txBody>
      </p:sp>
      <p:pic>
        <p:nvPicPr>
          <p:cNvPr id="378887" name="Picture 7" descr="ku-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188913"/>
            <a:ext cx="720725" cy="573087"/>
          </a:xfrm>
          <a:prstGeom prst="rect">
            <a:avLst/>
          </a:prstGeom>
          <a:noFill/>
        </p:spPr>
      </p:pic>
      <p:pic>
        <p:nvPicPr>
          <p:cNvPr id="378888" name="Picture 8" descr="ku-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188913"/>
            <a:ext cx="720725" cy="573087"/>
          </a:xfrm>
          <a:prstGeom prst="rect">
            <a:avLst/>
          </a:prstGeom>
          <a:noFill/>
        </p:spPr>
      </p:pic>
      <p:sp>
        <p:nvSpPr>
          <p:cNvPr id="378889" name="Text Box 9"/>
          <p:cNvSpPr txBox="1">
            <a:spLocks noChangeArrowheads="1"/>
          </p:cNvSpPr>
          <p:nvPr userDrawn="1"/>
        </p:nvSpPr>
        <p:spPr bwMode="auto">
          <a:xfrm>
            <a:off x="7353300" y="6553200"/>
            <a:ext cx="179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Computer Science </a:t>
            </a:r>
            <a:r>
              <a:rPr lang="en-US" altLang="ja-JP" sz="1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2" grpId="0"/>
      <p:bldP spid="37888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88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>
          <a:solidFill>
            <a:srgbClr val="282745"/>
          </a:solidFill>
          <a:latin typeface="ＭＳ Ｐゴシック" charset="-128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3200">
          <a:solidFill>
            <a:srgbClr val="28274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800">
          <a:solidFill>
            <a:srgbClr val="282745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400">
          <a:solidFill>
            <a:srgbClr val="282745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BB1B1"/>
        </a:buClr>
        <a:buFont typeface="Wingdings" pitchFamily="2" charset="2"/>
        <a:buChar char="u"/>
        <a:defRPr kumimoji="1" sz="2000">
          <a:solidFill>
            <a:srgbClr val="282745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197100"/>
            <a:ext cx="8066088" cy="914400"/>
          </a:xfrm>
        </p:spPr>
        <p:txBody>
          <a:bodyPr/>
          <a:lstStyle/>
          <a:p>
            <a:r>
              <a:rPr lang="ja-JP" altLang="en-US" sz="540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論理的なプレゼンとは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962400"/>
            <a:ext cx="6019800" cy="1752600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ja-JP" altLang="en-US"/>
              <a:t>神奈川大学経済学部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ja-JP" altLang="en-US"/>
              <a:t>インテンシブ・プログラム（情報）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ja-JP" altLang="en-US"/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ja-JP" altLang="en-US"/>
              <a:t>担当 平野茂実</a:t>
            </a:r>
          </a:p>
          <a:p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画面の構成を意識する</a:t>
            </a:r>
          </a:p>
        </p:txBody>
      </p:sp>
      <p:sp>
        <p:nvSpPr>
          <p:cNvPr id="926723" name="Line 3"/>
          <p:cNvSpPr>
            <a:spLocks noChangeShapeType="1"/>
          </p:cNvSpPr>
          <p:nvPr/>
        </p:nvSpPr>
        <p:spPr bwMode="auto">
          <a:xfrm>
            <a:off x="4495800" y="0"/>
            <a:ext cx="0" cy="6858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26724" name="Line 4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26725" name="Text Box 5"/>
          <p:cNvSpPr txBox="1">
            <a:spLocks noChangeArrowheads="1"/>
          </p:cNvSpPr>
          <p:nvPr/>
        </p:nvSpPr>
        <p:spPr bwMode="auto">
          <a:xfrm>
            <a:off x="4648200" y="3657600"/>
            <a:ext cx="1428750" cy="2289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3600">
                <a:solidFill>
                  <a:srgbClr val="0099FF"/>
                </a:solidFill>
                <a:latin typeface="Times New Roman" pitchFamily="18" charset="0"/>
              </a:rPr>
              <a:t>SXGA</a:t>
            </a:r>
          </a:p>
          <a:p>
            <a:pPr eaLnBrk="1" hangingPunct="1"/>
            <a:r>
              <a:rPr kumimoji="1" lang="en-US" altLang="ja-JP" sz="3600">
                <a:solidFill>
                  <a:schemeClr val="hlink"/>
                </a:solidFill>
                <a:latin typeface="Times New Roman" pitchFamily="18" charset="0"/>
              </a:rPr>
              <a:t>XGA</a:t>
            </a:r>
          </a:p>
          <a:p>
            <a:pPr eaLnBrk="1" hangingPunct="1"/>
            <a:r>
              <a:rPr kumimoji="1" lang="en-US" altLang="ja-JP" sz="3600">
                <a:solidFill>
                  <a:srgbClr val="0099FF"/>
                </a:solidFill>
                <a:latin typeface="Times New Roman" pitchFamily="18" charset="0"/>
              </a:rPr>
              <a:t>SVGA</a:t>
            </a:r>
          </a:p>
          <a:p>
            <a:pPr eaLnBrk="1" hangingPunct="1"/>
            <a:r>
              <a:rPr kumimoji="1" lang="en-US" altLang="ja-JP" sz="3600">
                <a:solidFill>
                  <a:srgbClr val="0099FF"/>
                </a:solidFill>
                <a:latin typeface="Times New Roman" pitchFamily="18" charset="0"/>
              </a:rPr>
              <a:t>VGA</a:t>
            </a:r>
          </a:p>
        </p:txBody>
      </p:sp>
      <p:sp>
        <p:nvSpPr>
          <p:cNvPr id="926726" name="Text Box 6"/>
          <p:cNvSpPr txBox="1">
            <a:spLocks noChangeArrowheads="1"/>
          </p:cNvSpPr>
          <p:nvPr/>
        </p:nvSpPr>
        <p:spPr bwMode="auto">
          <a:xfrm>
            <a:off x="6248400" y="3657600"/>
            <a:ext cx="2698750" cy="2289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3600">
                <a:solidFill>
                  <a:srgbClr val="0099FF"/>
                </a:solidFill>
                <a:latin typeface="Times New Roman" pitchFamily="18" charset="0"/>
              </a:rPr>
              <a:t>1,280×1,024</a:t>
            </a:r>
          </a:p>
          <a:p>
            <a:pPr eaLnBrk="1" hangingPunct="1"/>
            <a:r>
              <a:rPr kumimoji="1" lang="en-US" altLang="ja-JP" sz="3600">
                <a:solidFill>
                  <a:schemeClr val="hlink"/>
                </a:solidFill>
                <a:latin typeface="Times New Roman" pitchFamily="18" charset="0"/>
              </a:rPr>
              <a:t>1,024×768</a:t>
            </a:r>
          </a:p>
          <a:p>
            <a:pPr eaLnBrk="1" hangingPunct="1"/>
            <a:r>
              <a:rPr kumimoji="1" lang="en-US" altLang="ja-JP" sz="3600">
                <a:solidFill>
                  <a:srgbClr val="0099FF"/>
                </a:solidFill>
                <a:latin typeface="Times New Roman" pitchFamily="18" charset="0"/>
              </a:rPr>
              <a:t>800×600</a:t>
            </a:r>
          </a:p>
          <a:p>
            <a:pPr eaLnBrk="1" hangingPunct="1"/>
            <a:r>
              <a:rPr kumimoji="1" lang="en-US" altLang="ja-JP" sz="3600">
                <a:solidFill>
                  <a:srgbClr val="0099FF"/>
                </a:solidFill>
                <a:latin typeface="Times New Roman" pitchFamily="18" charset="0"/>
              </a:rPr>
              <a:t>640×480</a:t>
            </a:r>
          </a:p>
        </p:txBody>
      </p:sp>
      <p:sp>
        <p:nvSpPr>
          <p:cNvPr id="926727" name="Text Box 7"/>
          <p:cNvSpPr txBox="1">
            <a:spLocks noChangeArrowheads="1"/>
          </p:cNvSpPr>
          <p:nvPr/>
        </p:nvSpPr>
        <p:spPr bwMode="auto">
          <a:xfrm>
            <a:off x="152400" y="3937000"/>
            <a:ext cx="4033838" cy="11906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3600">
                <a:solidFill>
                  <a:schemeClr val="hlink"/>
                </a:solidFill>
                <a:latin typeface="Times New Roman" pitchFamily="18" charset="0"/>
              </a:rPr>
              <a:t>PC</a:t>
            </a:r>
            <a:r>
              <a:rPr kumimoji="1" lang="ja-JP" altLang="en-US" sz="3600">
                <a:solidFill>
                  <a:schemeClr val="hlink"/>
                </a:solidFill>
                <a:latin typeface="Times New Roman" pitchFamily="18" charset="0"/>
              </a:rPr>
              <a:t>、プロジェクタとも</a:t>
            </a:r>
          </a:p>
          <a:p>
            <a:pPr eaLnBrk="1" hangingPunct="1"/>
            <a:r>
              <a:rPr kumimoji="1" lang="en-US" altLang="ja-JP" sz="3600">
                <a:solidFill>
                  <a:schemeClr val="hlink"/>
                </a:solidFill>
                <a:latin typeface="Times New Roman" pitchFamily="18" charset="0"/>
              </a:rPr>
              <a:t>XGA</a:t>
            </a:r>
            <a:r>
              <a:rPr kumimoji="1" lang="ja-JP" altLang="en-US" sz="3600">
                <a:solidFill>
                  <a:schemeClr val="hlink"/>
                </a:solidFill>
                <a:latin typeface="Times New Roman" pitchFamily="18" charset="0"/>
              </a:rPr>
              <a:t>がスタンダード</a:t>
            </a:r>
          </a:p>
        </p:txBody>
      </p:sp>
      <p:sp>
        <p:nvSpPr>
          <p:cNvPr id="926728" name="Rectangle 8"/>
          <p:cNvSpPr>
            <a:spLocks noChangeArrowheads="1"/>
          </p:cNvSpPr>
          <p:nvPr/>
        </p:nvSpPr>
        <p:spPr bwMode="auto">
          <a:xfrm>
            <a:off x="2819400" y="2819400"/>
            <a:ext cx="12128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US" altLang="ja-JP" sz="3600">
                <a:latin typeface="Times New Roman" pitchFamily="18" charset="0"/>
              </a:rPr>
              <a:t>1,024</a:t>
            </a:r>
          </a:p>
        </p:txBody>
      </p:sp>
      <p:sp>
        <p:nvSpPr>
          <p:cNvPr id="926729" name="Rectangle 9"/>
          <p:cNvSpPr>
            <a:spLocks noChangeArrowheads="1"/>
          </p:cNvSpPr>
          <p:nvPr/>
        </p:nvSpPr>
        <p:spPr bwMode="auto">
          <a:xfrm>
            <a:off x="4495800" y="1981200"/>
            <a:ext cx="869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kumimoji="1" lang="en-US" altLang="ja-JP" sz="3600">
                <a:latin typeface="Times New Roman" pitchFamily="18" charset="0"/>
              </a:rPr>
              <a:t>768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6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6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6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92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6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926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723" grpId="0" animBg="1"/>
      <p:bldP spid="926724" grpId="0" animBg="1"/>
      <p:bldP spid="926727" grpId="0" autoUpdateAnimBg="0"/>
      <p:bldP spid="926728" grpId="0" autoUpdateAnimBg="0"/>
      <p:bldP spid="92672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文字のルール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9072562" cy="4679950"/>
          </a:xfrm>
        </p:spPr>
        <p:txBody>
          <a:bodyPr/>
          <a:lstStyle/>
          <a:p>
            <a:r>
              <a:rPr lang="ja-JP" altLang="en-US" sz="4000"/>
              <a:t>フォントはゴシック体を基本にする</a:t>
            </a:r>
            <a:endParaRPr kumimoji="0" lang="ja-JP" altLang="en-US" sz="4000"/>
          </a:p>
          <a:p>
            <a:r>
              <a:rPr lang="ja-JP" altLang="en-US" sz="4000"/>
              <a:t>基本的なフォントを使う</a:t>
            </a:r>
          </a:p>
          <a:p>
            <a:pPr lvl="1"/>
            <a:r>
              <a:rPr lang="en-US" altLang="ja-JP" sz="3600">
                <a:latin typeface="ＭＳ Ｐゴシック" charset="-128"/>
              </a:rPr>
              <a:t>MS</a:t>
            </a:r>
            <a:r>
              <a:rPr lang="ja-JP" altLang="en-US" sz="3600">
                <a:latin typeface="ＭＳ Ｐゴシック" charset="-128"/>
              </a:rPr>
              <a:t>ゴシック</a:t>
            </a:r>
            <a:r>
              <a:rPr lang="ja-JP" altLang="en-US" sz="3600"/>
              <a:t>、</a:t>
            </a:r>
            <a:r>
              <a:rPr lang="en-US" altLang="ja-JP" sz="3600">
                <a:latin typeface="ＭＳ Ｐ明朝" charset="-128"/>
                <a:ea typeface="ＭＳ Ｐ明朝" charset="-128"/>
              </a:rPr>
              <a:t>MS</a:t>
            </a:r>
            <a:r>
              <a:rPr lang="ja-JP" altLang="en-US" sz="3600">
                <a:latin typeface="ＭＳ Ｐ明朝" charset="-128"/>
                <a:ea typeface="ＭＳ Ｐ明朝" charset="-128"/>
              </a:rPr>
              <a:t>明朝</a:t>
            </a:r>
            <a:r>
              <a:rPr lang="ja-JP" altLang="en-US" sz="3600"/>
              <a:t>、</a:t>
            </a:r>
            <a:r>
              <a:rPr lang="en-US" altLang="ja-JP" sz="3600"/>
              <a:t>Arial</a:t>
            </a:r>
            <a:r>
              <a:rPr lang="ja-JP" altLang="en-US" sz="3600"/>
              <a:t>、</a:t>
            </a:r>
            <a:r>
              <a:rPr lang="en-US" altLang="ja-JP" sz="3600">
                <a:latin typeface="Times New Roman" pitchFamily="18" charset="0"/>
              </a:rPr>
              <a:t>Times New Roman</a:t>
            </a:r>
          </a:p>
          <a:p>
            <a:r>
              <a:rPr lang="ja-JP" altLang="en-US" sz="4000">
                <a:latin typeface="Times New Roman" pitchFamily="18" charset="0"/>
              </a:rPr>
              <a:t>文章は極力句読点使わない</a:t>
            </a:r>
          </a:p>
          <a:p>
            <a:pPr lvl="1"/>
            <a:r>
              <a:rPr lang="ja-JP" altLang="en-US" sz="3600">
                <a:latin typeface="Times New Roman" pitchFamily="18" charset="0"/>
              </a:rPr>
              <a:t>（</a:t>
            </a:r>
            <a:r>
              <a:rPr lang="en-US" altLang="ja-JP" sz="3600">
                <a:latin typeface="Times New Roman" pitchFamily="18" charset="0"/>
              </a:rPr>
              <a:t>×</a:t>
            </a:r>
            <a:r>
              <a:rPr lang="ja-JP" altLang="en-US" sz="3600">
                <a:latin typeface="Times New Roman" pitchFamily="18" charset="0"/>
              </a:rPr>
              <a:t>）文章は</a:t>
            </a:r>
            <a:r>
              <a:rPr lang="ja-JP" altLang="en-US" sz="4400">
                <a:solidFill>
                  <a:schemeClr val="hlink"/>
                </a:solidFill>
                <a:latin typeface="Times New Roman" pitchFamily="18" charset="0"/>
              </a:rPr>
              <a:t>、</a:t>
            </a:r>
            <a:r>
              <a:rPr lang="ja-JP" altLang="en-US" sz="3600">
                <a:latin typeface="Times New Roman" pitchFamily="18" charset="0"/>
              </a:rPr>
              <a:t>極力</a:t>
            </a:r>
            <a:r>
              <a:rPr lang="ja-JP" altLang="en-US" sz="4400">
                <a:solidFill>
                  <a:schemeClr val="hlink"/>
                </a:solidFill>
                <a:latin typeface="Times New Roman" pitchFamily="18" charset="0"/>
              </a:rPr>
              <a:t>、</a:t>
            </a:r>
            <a:r>
              <a:rPr lang="ja-JP" altLang="en-US" sz="3600">
                <a:latin typeface="Times New Roman" pitchFamily="18" charset="0"/>
              </a:rPr>
              <a:t>句読点を避ける</a:t>
            </a:r>
            <a:r>
              <a:rPr lang="ja-JP" altLang="en-US" sz="4400">
                <a:solidFill>
                  <a:schemeClr val="hlink"/>
                </a:solidFill>
                <a:latin typeface="Times New Roman" pitchFamily="18" charset="0"/>
              </a:rPr>
              <a:t>。</a:t>
            </a:r>
          </a:p>
          <a:p>
            <a:r>
              <a:rPr lang="ja-JP" altLang="en-US" sz="4000">
                <a:latin typeface="Times New Roman" pitchFamily="18" charset="0"/>
              </a:rPr>
              <a:t>！や？は極力使わない</a:t>
            </a:r>
          </a:p>
          <a:p>
            <a:pPr lvl="1"/>
            <a:endParaRPr lang="en-US" altLang="ja-JP" sz="360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8066087" cy="701675"/>
          </a:xfrm>
        </p:spPr>
        <p:txBody>
          <a:bodyPr/>
          <a:lstStyle/>
          <a:p>
            <a:r>
              <a:rPr lang="ja-JP" altLang="en-US"/>
              <a:t>タイトルは４４ｐ～３６ｐを基準とする</a:t>
            </a:r>
          </a:p>
        </p:txBody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13788" cy="4933950"/>
          </a:xfrm>
        </p:spPr>
        <p:txBody>
          <a:bodyPr/>
          <a:lstStyle/>
          <a:p>
            <a:r>
              <a:rPr lang="ja-JP" altLang="en-US" sz="3600"/>
              <a:t>見出しは</a:t>
            </a:r>
            <a:r>
              <a:rPr lang="ja-JP" altLang="en-US" sz="4000"/>
              <a:t>３６ｐ、</a:t>
            </a:r>
            <a:r>
              <a:rPr lang="ja-JP" altLang="en-US" sz="3600"/>
              <a:t>３２ｐ、</a:t>
            </a:r>
            <a:r>
              <a:rPr lang="ja-JP" altLang="en-US"/>
              <a:t>２８ｐ（ｐ＝ポイント）</a:t>
            </a:r>
          </a:p>
          <a:p>
            <a:r>
              <a:rPr lang="ja-JP" altLang="en-US"/>
              <a:t>内容は２８ｐ、</a:t>
            </a:r>
            <a:r>
              <a:rPr lang="ja-JP" altLang="en-US" sz="2800"/>
              <a:t>２４ｐ</a:t>
            </a:r>
          </a:p>
          <a:p>
            <a:r>
              <a:rPr lang="ja-JP" altLang="en-US" sz="2800"/>
              <a:t>２４ｐが限度が限度と考える</a:t>
            </a:r>
          </a:p>
          <a:p>
            <a:r>
              <a:rPr lang="ja-JP" altLang="en-US" sz="2400"/>
              <a:t>２０ｐから、後ろの人には見えなくなってくる</a:t>
            </a:r>
          </a:p>
          <a:p>
            <a:r>
              <a:rPr lang="ja-JP" altLang="en-US" sz="2000"/>
              <a:t>１８ｐ</a:t>
            </a:r>
          </a:p>
          <a:p>
            <a:r>
              <a:rPr lang="ja-JP" altLang="en-US" sz="1800"/>
              <a:t>１６ｐ</a:t>
            </a:r>
          </a:p>
          <a:p>
            <a:r>
              <a:rPr lang="ja-JP" altLang="en-US" sz="1600"/>
              <a:t>１４ｐ</a:t>
            </a:r>
          </a:p>
          <a:p>
            <a:r>
              <a:rPr lang="ja-JP" altLang="en-US" sz="1400"/>
              <a:t>１２ｐ</a:t>
            </a:r>
          </a:p>
          <a:p>
            <a:r>
              <a:rPr lang="ja-JP" altLang="en-US"/>
              <a:t>情報の過多を避けるためにもポイント数は厳守</a:t>
            </a:r>
          </a:p>
          <a:p>
            <a:pPr>
              <a:buFont typeface="Wingdings" pitchFamily="2" charset="2"/>
              <a:buNone/>
            </a:pPr>
            <a:endParaRPr lang="en-US" altLang="ja-JP" sz="180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視点の移動も意識する</a:t>
            </a:r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ja-JP" altLang="en-US" sz="3600"/>
              <a:t>オーディエンスの目の動きを考えて構成する</a:t>
            </a:r>
          </a:p>
          <a:p>
            <a:r>
              <a:rPr lang="ja-JP" altLang="en-US" sz="3600"/>
              <a:t>左上から</a:t>
            </a:r>
          </a:p>
          <a:p>
            <a:r>
              <a:rPr lang="ja-JP" altLang="en-US" sz="3600"/>
              <a:t>下へ</a:t>
            </a:r>
          </a:p>
          <a:p>
            <a:r>
              <a:rPr lang="ja-JP" altLang="en-US" sz="3600"/>
              <a:t>さらに右下へ</a:t>
            </a:r>
          </a:p>
        </p:txBody>
      </p:sp>
      <p:sp>
        <p:nvSpPr>
          <p:cNvPr id="929796" name="AutoShape 4"/>
          <p:cNvSpPr>
            <a:spLocks noChangeArrowheads="1"/>
          </p:cNvSpPr>
          <p:nvPr/>
        </p:nvSpPr>
        <p:spPr bwMode="auto">
          <a:xfrm>
            <a:off x="0" y="838200"/>
            <a:ext cx="3124200" cy="685800"/>
          </a:xfrm>
          <a:prstGeom prst="rightArrow">
            <a:avLst>
              <a:gd name="adj1" fmla="val 50000"/>
              <a:gd name="adj2" fmla="val 113889"/>
            </a:avLst>
          </a:prstGeom>
          <a:solidFill>
            <a:srgbClr val="99FF99">
              <a:alpha val="50000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29797" name="Group 5"/>
          <p:cNvGrpSpPr>
            <a:grpSpLocks/>
          </p:cNvGrpSpPr>
          <p:nvPr/>
        </p:nvGrpSpPr>
        <p:grpSpPr bwMode="auto">
          <a:xfrm>
            <a:off x="228600" y="1828800"/>
            <a:ext cx="3025775" cy="3962400"/>
            <a:chOff x="144" y="1152"/>
            <a:chExt cx="1906" cy="2496"/>
          </a:xfrm>
        </p:grpSpPr>
        <p:sp>
          <p:nvSpPr>
            <p:cNvPr id="929798" name="AutoShape 6"/>
            <p:cNvSpPr>
              <a:spLocks noChangeArrowheads="1"/>
            </p:cNvSpPr>
            <p:nvPr/>
          </p:nvSpPr>
          <p:spPr bwMode="auto">
            <a:xfrm>
              <a:off x="144" y="1152"/>
              <a:ext cx="384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99FF99">
                <a:alpha val="50000"/>
              </a:srgb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929799" name="AutoShape 7"/>
            <p:cNvSpPr>
              <a:spLocks noChangeArrowheads="1"/>
            </p:cNvSpPr>
            <p:nvPr/>
          </p:nvSpPr>
          <p:spPr bwMode="auto">
            <a:xfrm>
              <a:off x="624" y="1344"/>
              <a:ext cx="1392" cy="288"/>
            </a:xfrm>
            <a:prstGeom prst="rightArrow">
              <a:avLst>
                <a:gd name="adj1" fmla="val 50000"/>
                <a:gd name="adj2" fmla="val 120833"/>
              </a:avLst>
            </a:prstGeom>
            <a:solidFill>
              <a:srgbClr val="99FF99">
                <a:alpha val="50000"/>
              </a:srgb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800" name="AutoShape 8"/>
            <p:cNvSpPr>
              <a:spLocks noChangeArrowheads="1"/>
            </p:cNvSpPr>
            <p:nvPr/>
          </p:nvSpPr>
          <p:spPr bwMode="auto">
            <a:xfrm>
              <a:off x="144" y="1536"/>
              <a:ext cx="384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99FF99">
                <a:alpha val="50000"/>
              </a:srgb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929801" name="AutoShape 9"/>
            <p:cNvSpPr>
              <a:spLocks noChangeArrowheads="1"/>
            </p:cNvSpPr>
            <p:nvPr/>
          </p:nvSpPr>
          <p:spPr bwMode="auto">
            <a:xfrm>
              <a:off x="628" y="1698"/>
              <a:ext cx="1392" cy="288"/>
            </a:xfrm>
            <a:prstGeom prst="rightArrow">
              <a:avLst>
                <a:gd name="adj1" fmla="val 50000"/>
                <a:gd name="adj2" fmla="val 120833"/>
              </a:avLst>
            </a:prstGeom>
            <a:solidFill>
              <a:srgbClr val="99FF99">
                <a:alpha val="50000"/>
              </a:srgb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802" name="AutoShape 10"/>
            <p:cNvSpPr>
              <a:spLocks noChangeArrowheads="1"/>
            </p:cNvSpPr>
            <p:nvPr/>
          </p:nvSpPr>
          <p:spPr bwMode="auto">
            <a:xfrm>
              <a:off x="144" y="1968"/>
              <a:ext cx="384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99FF99">
                <a:alpha val="50000"/>
              </a:srgb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929803" name="AutoShape 11"/>
            <p:cNvSpPr>
              <a:spLocks noChangeArrowheads="1"/>
            </p:cNvSpPr>
            <p:nvPr/>
          </p:nvSpPr>
          <p:spPr bwMode="auto">
            <a:xfrm>
              <a:off x="658" y="2060"/>
              <a:ext cx="1392" cy="288"/>
            </a:xfrm>
            <a:prstGeom prst="rightArrow">
              <a:avLst>
                <a:gd name="adj1" fmla="val 50000"/>
                <a:gd name="adj2" fmla="val 120833"/>
              </a:avLst>
            </a:prstGeom>
            <a:solidFill>
              <a:srgbClr val="99FF99">
                <a:alpha val="50000"/>
              </a:srgb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804" name="AutoShape 12"/>
            <p:cNvSpPr>
              <a:spLocks noChangeArrowheads="1"/>
            </p:cNvSpPr>
            <p:nvPr/>
          </p:nvSpPr>
          <p:spPr bwMode="auto">
            <a:xfrm>
              <a:off x="144" y="2352"/>
              <a:ext cx="384" cy="28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99FF99">
                <a:alpha val="50000"/>
              </a:srgb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929805" name="AutoShape 13"/>
            <p:cNvSpPr>
              <a:spLocks noChangeArrowheads="1"/>
            </p:cNvSpPr>
            <p:nvPr/>
          </p:nvSpPr>
          <p:spPr bwMode="auto">
            <a:xfrm>
              <a:off x="624" y="2400"/>
              <a:ext cx="1392" cy="288"/>
            </a:xfrm>
            <a:prstGeom prst="rightArrow">
              <a:avLst>
                <a:gd name="adj1" fmla="val 50000"/>
                <a:gd name="adj2" fmla="val 120833"/>
              </a:avLst>
            </a:prstGeom>
            <a:solidFill>
              <a:srgbClr val="99FF99">
                <a:alpha val="50000"/>
              </a:srgb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9806" name="AutoShape 14"/>
            <p:cNvSpPr>
              <a:spLocks noChangeArrowheads="1"/>
            </p:cNvSpPr>
            <p:nvPr/>
          </p:nvSpPr>
          <p:spPr bwMode="auto">
            <a:xfrm>
              <a:off x="1632" y="2928"/>
              <a:ext cx="384" cy="720"/>
            </a:xfrm>
            <a:prstGeom prst="downArrow">
              <a:avLst>
                <a:gd name="adj1" fmla="val 50000"/>
                <a:gd name="adj2" fmla="val 46875"/>
              </a:avLst>
            </a:prstGeom>
            <a:solidFill>
              <a:srgbClr val="99FF99">
                <a:alpha val="50000"/>
              </a:srgb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 anchor="ctr"/>
            <a:lstStyle/>
            <a:p>
              <a:endParaRPr lang="ja-JP" altLang="en-US"/>
            </a:p>
          </p:txBody>
        </p:sp>
      </p:grpSp>
      <p:sp>
        <p:nvSpPr>
          <p:cNvPr id="929807" name="AutoShape 15"/>
          <p:cNvSpPr>
            <a:spLocks noChangeArrowheads="1"/>
          </p:cNvSpPr>
          <p:nvPr/>
        </p:nvSpPr>
        <p:spPr bwMode="auto">
          <a:xfrm>
            <a:off x="5105400" y="5257800"/>
            <a:ext cx="1828800" cy="609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99FF99">
              <a:alpha val="50000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9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6" grpId="0" animBg="1"/>
      <p:bldP spid="92980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黄金分割</a:t>
            </a:r>
          </a:p>
        </p:txBody>
      </p:sp>
      <p:sp>
        <p:nvSpPr>
          <p:cNvPr id="930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268413"/>
            <a:ext cx="8458200" cy="4618037"/>
          </a:xfrm>
        </p:spPr>
        <p:txBody>
          <a:bodyPr/>
          <a:lstStyle/>
          <a:p>
            <a:r>
              <a:rPr lang="ja-JP" altLang="en-US"/>
              <a:t>ＡＢ：ＢＰ＝ＢＰ：ＡＰが成り立つ</a:t>
            </a:r>
          </a:p>
          <a:p>
            <a:r>
              <a:rPr lang="ja-JP" altLang="en-US"/>
              <a:t>（長短比 １：０．６</a:t>
            </a:r>
            <a:r>
              <a:rPr lang="ja-JP" altLang="en-US">
                <a:solidFill>
                  <a:schemeClr val="hlink"/>
                </a:solidFill>
              </a:rPr>
              <a:t>１８</a:t>
            </a:r>
            <a:r>
              <a:rPr lang="ja-JP" altLang="en-US"/>
              <a:t>）の例がよく知られている</a:t>
            </a:r>
          </a:p>
          <a:p>
            <a:r>
              <a:rPr lang="ja-JP" altLang="en-US"/>
              <a:t>人間は、この比をもつ形状を一番心地よいと感じると言われる</a:t>
            </a:r>
          </a:p>
          <a:p>
            <a:r>
              <a:rPr lang="ja-JP" altLang="en-US"/>
              <a:t>自然界にも多く存在する</a:t>
            </a:r>
          </a:p>
        </p:txBody>
      </p:sp>
      <p:pic>
        <p:nvPicPr>
          <p:cNvPr id="930820" name="Picture 4" descr="kaigar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64213" y="4697413"/>
            <a:ext cx="1282700" cy="1230312"/>
          </a:xfrm>
          <a:noFill/>
          <a:ln/>
        </p:spPr>
      </p:pic>
      <p:sp>
        <p:nvSpPr>
          <p:cNvPr id="930821" name="Rectangle 5"/>
          <p:cNvSpPr>
            <a:spLocks noChangeArrowheads="1"/>
          </p:cNvSpPr>
          <p:nvPr/>
        </p:nvSpPr>
        <p:spPr bwMode="auto">
          <a:xfrm>
            <a:off x="827088" y="5084763"/>
            <a:ext cx="4343400" cy="76200"/>
          </a:xfrm>
          <a:prstGeom prst="rect">
            <a:avLst/>
          </a:prstGeom>
          <a:solidFill>
            <a:srgbClr val="FFFF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0822" name="Rectangle 6"/>
          <p:cNvSpPr>
            <a:spLocks noChangeArrowheads="1"/>
          </p:cNvSpPr>
          <p:nvPr/>
        </p:nvSpPr>
        <p:spPr bwMode="auto">
          <a:xfrm>
            <a:off x="827088" y="5084763"/>
            <a:ext cx="2667000" cy="76200"/>
          </a:xfrm>
          <a:prstGeom prst="rect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0823" name="Text Box 7"/>
          <p:cNvSpPr txBox="1">
            <a:spLocks noChangeArrowheads="1"/>
          </p:cNvSpPr>
          <p:nvPr/>
        </p:nvSpPr>
        <p:spPr bwMode="auto">
          <a:xfrm>
            <a:off x="598488" y="4627563"/>
            <a:ext cx="40481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</a:p>
        </p:txBody>
      </p:sp>
      <p:sp>
        <p:nvSpPr>
          <p:cNvPr id="930824" name="Text Box 8"/>
          <p:cNvSpPr txBox="1">
            <a:spLocks noChangeArrowheads="1"/>
          </p:cNvSpPr>
          <p:nvPr/>
        </p:nvSpPr>
        <p:spPr bwMode="auto">
          <a:xfrm>
            <a:off x="3370263" y="4621213"/>
            <a:ext cx="35401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</a:p>
        </p:txBody>
      </p:sp>
      <p:sp>
        <p:nvSpPr>
          <p:cNvPr id="930825" name="Text Box 9"/>
          <p:cNvSpPr txBox="1">
            <a:spLocks noChangeArrowheads="1"/>
          </p:cNvSpPr>
          <p:nvPr/>
        </p:nvSpPr>
        <p:spPr bwMode="auto">
          <a:xfrm>
            <a:off x="4956175" y="4606925"/>
            <a:ext cx="387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</a:p>
        </p:txBody>
      </p:sp>
      <p:grpSp>
        <p:nvGrpSpPr>
          <p:cNvPr id="930826" name="Group 10"/>
          <p:cNvGrpSpPr>
            <a:grpSpLocks/>
          </p:cNvGrpSpPr>
          <p:nvPr/>
        </p:nvGrpSpPr>
        <p:grpSpPr bwMode="auto">
          <a:xfrm>
            <a:off x="827088" y="5313363"/>
            <a:ext cx="4343400" cy="685800"/>
            <a:chOff x="1296" y="3408"/>
            <a:chExt cx="2736" cy="432"/>
          </a:xfrm>
        </p:grpSpPr>
        <p:sp>
          <p:nvSpPr>
            <p:cNvPr id="930827" name="AutoShape 11"/>
            <p:cNvSpPr>
              <a:spLocks/>
            </p:cNvSpPr>
            <p:nvPr/>
          </p:nvSpPr>
          <p:spPr bwMode="auto">
            <a:xfrm rot="16200000" flipV="1">
              <a:off x="2592" y="2112"/>
              <a:ext cx="144" cy="2736"/>
            </a:xfrm>
            <a:prstGeom prst="leftBrace">
              <a:avLst>
                <a:gd name="adj1" fmla="val 158333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828" name="Text Box 12"/>
            <p:cNvSpPr txBox="1">
              <a:spLocks noChangeArrowheads="1"/>
            </p:cNvSpPr>
            <p:nvPr/>
          </p:nvSpPr>
          <p:spPr bwMode="auto">
            <a:xfrm>
              <a:off x="2544" y="3552"/>
              <a:ext cx="383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ja-JP" sz="24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AB</a:t>
              </a:r>
            </a:p>
          </p:txBody>
        </p:sp>
      </p:grpSp>
      <p:grpSp>
        <p:nvGrpSpPr>
          <p:cNvPr id="930829" name="Group 13"/>
          <p:cNvGrpSpPr>
            <a:grpSpLocks/>
          </p:cNvGrpSpPr>
          <p:nvPr/>
        </p:nvGrpSpPr>
        <p:grpSpPr bwMode="auto">
          <a:xfrm>
            <a:off x="827088" y="3941763"/>
            <a:ext cx="2667000" cy="685800"/>
            <a:chOff x="1296" y="2544"/>
            <a:chExt cx="1680" cy="432"/>
          </a:xfrm>
        </p:grpSpPr>
        <p:sp>
          <p:nvSpPr>
            <p:cNvPr id="930830" name="AutoShape 14"/>
            <p:cNvSpPr>
              <a:spLocks/>
            </p:cNvSpPr>
            <p:nvPr/>
          </p:nvSpPr>
          <p:spPr bwMode="auto">
            <a:xfrm rot="5400000">
              <a:off x="2064" y="2064"/>
              <a:ext cx="144" cy="1680"/>
            </a:xfrm>
            <a:prstGeom prst="leftBrace">
              <a:avLst>
                <a:gd name="adj1" fmla="val 97222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831" name="Text Box 15"/>
            <p:cNvSpPr txBox="1">
              <a:spLocks noChangeArrowheads="1"/>
            </p:cNvSpPr>
            <p:nvPr/>
          </p:nvSpPr>
          <p:spPr bwMode="auto">
            <a:xfrm>
              <a:off x="1968" y="2544"/>
              <a:ext cx="362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ja-JP" sz="24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AP</a:t>
              </a:r>
            </a:p>
          </p:txBody>
        </p:sp>
      </p:grpSp>
      <p:grpSp>
        <p:nvGrpSpPr>
          <p:cNvPr id="930832" name="Group 16"/>
          <p:cNvGrpSpPr>
            <a:grpSpLocks/>
          </p:cNvGrpSpPr>
          <p:nvPr/>
        </p:nvGrpSpPr>
        <p:grpSpPr bwMode="auto">
          <a:xfrm>
            <a:off x="3514725" y="3922713"/>
            <a:ext cx="1676400" cy="739775"/>
            <a:chOff x="2989" y="2532"/>
            <a:chExt cx="1056" cy="466"/>
          </a:xfrm>
        </p:grpSpPr>
        <p:sp>
          <p:nvSpPr>
            <p:cNvPr id="930833" name="AutoShape 17"/>
            <p:cNvSpPr>
              <a:spLocks/>
            </p:cNvSpPr>
            <p:nvPr/>
          </p:nvSpPr>
          <p:spPr bwMode="auto">
            <a:xfrm rot="5400000">
              <a:off x="3421" y="2374"/>
              <a:ext cx="192" cy="1056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0834" name="Text Box 18"/>
            <p:cNvSpPr txBox="1">
              <a:spLocks noChangeArrowheads="1"/>
            </p:cNvSpPr>
            <p:nvPr/>
          </p:nvSpPr>
          <p:spPr bwMode="auto">
            <a:xfrm>
              <a:off x="3330" y="2532"/>
              <a:ext cx="351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US" altLang="ja-JP" sz="24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BP</a:t>
              </a:r>
            </a:p>
          </p:txBody>
        </p:sp>
      </p:grpSp>
      <p:pic>
        <p:nvPicPr>
          <p:cNvPr id="930835" name="Picture 1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70713" y="3860800"/>
            <a:ext cx="2173287" cy="1981200"/>
          </a:xfrm>
          <a:noFill/>
          <a:ln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前進色と後退色</a:t>
            </a:r>
          </a:p>
        </p:txBody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458200" cy="1447800"/>
          </a:xfrm>
        </p:spPr>
        <p:txBody>
          <a:bodyPr/>
          <a:lstStyle/>
          <a:p>
            <a:r>
              <a:rPr lang="ja-JP" altLang="en-US"/>
              <a:t>長い波長の、暖色系の光は近くにあるように見える</a:t>
            </a:r>
          </a:p>
          <a:p>
            <a:r>
              <a:rPr lang="ja-JP" altLang="en-US"/>
              <a:t>短い波長の、寒色系の色は遠くにあるように見える</a:t>
            </a:r>
          </a:p>
          <a:p>
            <a:pPr>
              <a:buFont typeface="Wingdings" pitchFamily="2" charset="2"/>
              <a:buNone/>
            </a:pPr>
            <a:endParaRPr lang="en-US" altLang="ja-JP"/>
          </a:p>
        </p:txBody>
      </p:sp>
      <p:graphicFrame>
        <p:nvGraphicFramePr>
          <p:cNvPr id="931844" name="Object 4"/>
          <p:cNvGraphicFramePr>
            <a:graphicFrameLocks noChangeAspect="1"/>
          </p:cNvGraphicFramePr>
          <p:nvPr/>
        </p:nvGraphicFramePr>
        <p:xfrm>
          <a:off x="1905000" y="3581400"/>
          <a:ext cx="2057400" cy="2022475"/>
        </p:xfrm>
        <a:graphic>
          <a:graphicData uri="http://schemas.openxmlformats.org/presentationml/2006/ole">
            <p:oleObj spid="_x0000_s931844" name="Image" r:id="rId3" imgW="1511111" imgH="1485190" progId="">
              <p:embed/>
            </p:oleObj>
          </a:graphicData>
        </a:graphic>
      </p:graphicFrame>
      <p:graphicFrame>
        <p:nvGraphicFramePr>
          <p:cNvPr id="931845" name="Object 5"/>
          <p:cNvGraphicFramePr>
            <a:graphicFrameLocks noChangeAspect="1"/>
          </p:cNvGraphicFramePr>
          <p:nvPr/>
        </p:nvGraphicFramePr>
        <p:xfrm>
          <a:off x="5486400" y="3581400"/>
          <a:ext cx="1971675" cy="1936750"/>
        </p:xfrm>
        <a:graphic>
          <a:graphicData uri="http://schemas.openxmlformats.org/presentationml/2006/ole">
            <p:oleObj spid="_x0000_s931845" name="Image" r:id="rId4" imgW="1447619" imgH="1422222" progId="">
              <p:embed/>
            </p:oleObj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3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3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コントラスト</a:t>
            </a:r>
          </a:p>
        </p:txBody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プロジェクタを使うプレゼンテーションの場合</a:t>
            </a:r>
          </a:p>
          <a:p>
            <a:r>
              <a:rPr lang="ja-JP" altLang="en-US"/>
              <a:t>バックグラウンドは寒色系の方が見やすい</a:t>
            </a:r>
          </a:p>
          <a:p>
            <a:r>
              <a:rPr lang="ja-JP" altLang="en-US"/>
              <a:t>その際、フォント、図形は暖色系の方が見やすい</a:t>
            </a:r>
          </a:p>
        </p:txBody>
      </p:sp>
      <p:sp>
        <p:nvSpPr>
          <p:cNvPr id="932868" name="Rectangle 4"/>
          <p:cNvSpPr>
            <a:spLocks noChangeArrowheads="1"/>
          </p:cNvSpPr>
          <p:nvPr/>
        </p:nvSpPr>
        <p:spPr bwMode="auto">
          <a:xfrm>
            <a:off x="914400" y="3505200"/>
            <a:ext cx="3581400" cy="2362200"/>
          </a:xfrm>
          <a:prstGeom prst="rect">
            <a:avLst/>
          </a:prstGeom>
          <a:noFill/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/>
              <a:t>テンプレートを使う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/>
              <a:t>デザインのルール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/>
              <a:t>オートシェイプを使う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/>
              <a:t>クリップアートを使う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/>
              <a:t>グラフを描く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/>
              <a:t>動画を使う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/>
              <a:t>スライドショー</a:t>
            </a:r>
          </a:p>
        </p:txBody>
      </p:sp>
      <p:sp>
        <p:nvSpPr>
          <p:cNvPr id="932869" name="Rectangle 5"/>
          <p:cNvSpPr>
            <a:spLocks noChangeArrowheads="1"/>
          </p:cNvSpPr>
          <p:nvPr/>
        </p:nvSpPr>
        <p:spPr bwMode="auto">
          <a:xfrm>
            <a:off x="4953000" y="3505200"/>
            <a:ext cx="3581400" cy="2362200"/>
          </a:xfrm>
          <a:prstGeom prst="rect">
            <a:avLst/>
          </a:prstGeom>
          <a:solidFill>
            <a:srgbClr val="0066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>
                <a:solidFill>
                  <a:schemeClr val="bg1"/>
                </a:solidFill>
              </a:rPr>
              <a:t>テンプレートを使う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>
                <a:solidFill>
                  <a:schemeClr val="bg1"/>
                </a:solidFill>
              </a:rPr>
              <a:t>デザインのルール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>
                <a:solidFill>
                  <a:schemeClr val="bg1"/>
                </a:solidFill>
              </a:rPr>
              <a:t>オートシェイプを使う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>
                <a:solidFill>
                  <a:schemeClr val="bg1"/>
                </a:solidFill>
              </a:rPr>
              <a:t>クリップアートを使う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>
                <a:solidFill>
                  <a:schemeClr val="bg1"/>
                </a:solidFill>
              </a:rPr>
              <a:t>グラフを描く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>
                <a:solidFill>
                  <a:schemeClr val="bg1"/>
                </a:solidFill>
              </a:rPr>
              <a:t>動画を使う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ja-JP" altLang="en-US" sz="1800" b="1">
                <a:solidFill>
                  <a:schemeClr val="bg1"/>
                </a:solidFill>
              </a:rPr>
              <a:t>スライドショー</a:t>
            </a:r>
            <a:endParaRPr kumimoji="1" lang="ja-JP" altLang="en-US" sz="360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3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93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868" grpId="0" animBg="1"/>
      <p:bldP spid="9328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テクスチャや画像の背景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229600" cy="4754562"/>
          </a:xfrm>
          <a:ln/>
        </p:spPr>
        <p:txBody>
          <a:bodyPr/>
          <a:lstStyle/>
          <a:p>
            <a:r>
              <a:rPr lang="ja-JP" altLang="en-US"/>
              <a:t>表紙以外には使わない方が良い</a:t>
            </a:r>
          </a:p>
          <a:p>
            <a:r>
              <a:rPr lang="ja-JP" altLang="en-US"/>
              <a:t>小さいフォントが見辛くなる</a:t>
            </a:r>
          </a:p>
          <a:p>
            <a:r>
              <a:rPr lang="ja-JP" altLang="en-US"/>
              <a:t>図形、グラフが見辛くなる</a:t>
            </a:r>
          </a:p>
          <a:p>
            <a:pPr>
              <a:buFont typeface="Wingdings" pitchFamily="2" charset="2"/>
              <a:buNone/>
            </a:pPr>
            <a:endParaRPr lang="ja-JP" altLang="en-US"/>
          </a:p>
          <a:p>
            <a:endParaRPr lang="en-US" altLang="ja-JP"/>
          </a:p>
        </p:txBody>
      </p:sp>
      <p:sp>
        <p:nvSpPr>
          <p:cNvPr id="933892" name="Rectangle 4" descr="麻"/>
          <p:cNvSpPr>
            <a:spLocks noChangeArrowheads="1"/>
          </p:cNvSpPr>
          <p:nvPr/>
        </p:nvSpPr>
        <p:spPr bwMode="auto">
          <a:xfrm>
            <a:off x="2195513" y="3068638"/>
            <a:ext cx="5689600" cy="345598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933893" name="Picture 5" descr="BS02064_"/>
          <p:cNvPicPr>
            <a:picLocks noChangeAspect="1" noChangeArrowheads="1"/>
          </p:cNvPicPr>
          <p:nvPr/>
        </p:nvPicPr>
        <p:blipFill>
          <a:blip r:embed="rId3" cstate="print">
            <a:lum bright="68000" contrast="26000"/>
          </a:blip>
          <a:srcRect/>
          <a:stretch>
            <a:fillRect/>
          </a:stretch>
        </p:blipFill>
        <p:spPr bwMode="auto">
          <a:xfrm>
            <a:off x="3563938" y="3789363"/>
            <a:ext cx="2663825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3894" name="Text Box 6"/>
          <p:cNvSpPr txBox="1">
            <a:spLocks noChangeArrowheads="1"/>
          </p:cNvSpPr>
          <p:nvPr/>
        </p:nvSpPr>
        <p:spPr bwMode="auto">
          <a:xfrm>
            <a:off x="3708400" y="3284538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ja-JP" altLang="en-US" sz="2000">
                <a:solidFill>
                  <a:srgbClr val="993300"/>
                </a:solidFill>
                <a:latin typeface="Verdana" pitchFamily="34" charset="0"/>
              </a:rPr>
              <a:t>日本の貿易黒字の推移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3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3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892" grpId="0" animBg="1"/>
      <p:bldP spid="93389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　画像をどう扱うか？</a:t>
            </a:r>
            <a:endParaRPr lang="ja-JP" altLang="en-US">
              <a:solidFill>
                <a:srgbClr val="FF99FF"/>
              </a:solidFill>
            </a:endParaRPr>
          </a:p>
        </p:txBody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25538"/>
            <a:ext cx="7829550" cy="3786187"/>
          </a:xfrm>
        </p:spPr>
        <p:txBody>
          <a:bodyPr/>
          <a:lstStyle/>
          <a:p>
            <a:r>
              <a:rPr lang="ja-JP" altLang="en-US" sz="4000"/>
              <a:t>主役は話し手</a:t>
            </a:r>
          </a:p>
          <a:p>
            <a:r>
              <a:rPr lang="ja-JP" altLang="en-US" sz="4000"/>
              <a:t>画像はあくまでも「補佐」</a:t>
            </a:r>
          </a:p>
        </p:txBody>
      </p:sp>
      <p:pic>
        <p:nvPicPr>
          <p:cNvPr id="934916" name="Picture 4" descr="foljydrr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2636838"/>
            <a:ext cx="3971925" cy="40052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34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491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良くないプレゼンテーションとは</a:t>
            </a:r>
            <a:endParaRPr lang="ja-JP" altLang="en-US">
              <a:solidFill>
                <a:srgbClr val="FF99FF"/>
              </a:solidFill>
            </a:endParaRPr>
          </a:p>
        </p:txBody>
      </p:sp>
      <p:sp>
        <p:nvSpPr>
          <p:cNvPr id="93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8062912" cy="4543425"/>
          </a:xfrm>
        </p:spPr>
        <p:txBody>
          <a:bodyPr/>
          <a:lstStyle/>
          <a:p>
            <a:r>
              <a:rPr lang="ja-JP" altLang="en-US" sz="4000"/>
              <a:t>絵が多い</a:t>
            </a:r>
          </a:p>
          <a:p>
            <a:r>
              <a:rPr lang="ja-JP" altLang="en-US" sz="4000"/>
              <a:t>文字が多い</a:t>
            </a:r>
          </a:p>
          <a:p>
            <a:r>
              <a:rPr lang="ja-JP" altLang="en-US" sz="4000"/>
              <a:t>説明的に過ぎる</a:t>
            </a:r>
          </a:p>
          <a:p>
            <a:r>
              <a:rPr lang="ja-JP" altLang="en-US" sz="4000"/>
              <a:t>詰め込みすぎる</a:t>
            </a:r>
          </a:p>
          <a:p>
            <a:r>
              <a:rPr lang="ja-JP" altLang="en-US" sz="4000">
                <a:solidFill>
                  <a:schemeClr val="hlink"/>
                </a:solidFill>
              </a:rPr>
              <a:t>読ませてしまう（最悪）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11138"/>
            <a:ext cx="7467600" cy="823912"/>
          </a:xfrm>
        </p:spPr>
        <p:txBody>
          <a:bodyPr/>
          <a:lstStyle/>
          <a:p>
            <a:r>
              <a:rPr lang="ja-JP" altLang="en-US" sz="4800"/>
              <a:t>学ぶこと</a:t>
            </a:r>
          </a:p>
        </p:txBody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効果的な発表の技法</a:t>
            </a:r>
          </a:p>
          <a:p>
            <a:r>
              <a:rPr lang="en-US" altLang="ja-JP"/>
              <a:t>PowerPoint</a:t>
            </a:r>
            <a:r>
              <a:rPr lang="ja-JP" altLang="en-US"/>
              <a:t>の使い方について</a:t>
            </a:r>
          </a:p>
          <a:p>
            <a:r>
              <a:rPr lang="ja-JP" altLang="en-US"/>
              <a:t>論理的なプレゼン</a:t>
            </a:r>
          </a:p>
          <a:p>
            <a:pPr>
              <a:buFont typeface="Wingdings" pitchFamily="2" charset="2"/>
              <a:buNone/>
            </a:pPr>
            <a:endParaRPr lang="en-US" altLang="ja-JP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93700"/>
            <a:ext cx="7467600" cy="641350"/>
          </a:xfrm>
        </p:spPr>
        <p:txBody>
          <a:bodyPr/>
          <a:lstStyle/>
          <a:p>
            <a:r>
              <a:rPr lang="ja-JP" altLang="en-US" sz="3600"/>
              <a:t>論理的な思考方法の必要性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424863" cy="4968875"/>
          </a:xfrm>
        </p:spPr>
        <p:txBody>
          <a:bodyPr/>
          <a:lstStyle/>
          <a:p>
            <a:r>
              <a:rPr lang="ja-JP" altLang="en-US" sz="3600"/>
              <a:t>論理的思考</a:t>
            </a:r>
            <a:r>
              <a:rPr lang="en-US" altLang="ja-JP" sz="3600"/>
              <a:t>(Logical Thinking)</a:t>
            </a:r>
            <a:r>
              <a:rPr lang="ja-JP" altLang="en-US" sz="3600"/>
              <a:t>が必要</a:t>
            </a:r>
          </a:p>
          <a:p>
            <a:r>
              <a:rPr lang="ja-JP" altLang="en-US" sz="3600"/>
              <a:t>プレゼンは非論理的では成立しない</a:t>
            </a:r>
          </a:p>
          <a:p>
            <a:pPr lvl="1"/>
            <a:r>
              <a:rPr lang="ja-JP" altLang="en-US" sz="3200">
                <a:latin typeface="Times New Roman" pitchFamily="18" charset="0"/>
              </a:rPr>
              <a:t>伝わること：話し手が伝えたいことを、オーディエンスに分かり易い形で提供する</a:t>
            </a:r>
          </a:p>
          <a:p>
            <a:pPr lvl="1"/>
            <a:r>
              <a:rPr lang="ja-JP" altLang="en-US" sz="3200"/>
              <a:t>説得すること：結果として、話し手が期待したとおりに</a:t>
            </a:r>
            <a:r>
              <a:rPr lang="ja-JP" altLang="en-US" sz="3200">
                <a:latin typeface="Times New Roman" pitchFamily="18" charset="0"/>
              </a:rPr>
              <a:t>オーディエンスに行動を起こしてもらう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「論理的である」必要性</a:t>
            </a:r>
          </a:p>
        </p:txBody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686800" cy="4933950"/>
          </a:xfrm>
        </p:spPr>
        <p:txBody>
          <a:bodyPr/>
          <a:lstStyle/>
          <a:p>
            <a:r>
              <a:rPr lang="ja-JP" altLang="en-US" sz="4000"/>
              <a:t>論旨が誤解されにくい</a:t>
            </a:r>
          </a:p>
          <a:p>
            <a:pPr lvl="1"/>
            <a:r>
              <a:rPr lang="ja-JP" altLang="en-US" sz="3600"/>
              <a:t>メッセージ（言いたいこと）が明確である</a:t>
            </a:r>
          </a:p>
          <a:p>
            <a:pPr lvl="1"/>
            <a:r>
              <a:rPr lang="ja-JP" altLang="en-US" sz="3600"/>
              <a:t>メッセージが正しく伝わる</a:t>
            </a:r>
          </a:p>
          <a:p>
            <a:r>
              <a:rPr lang="ja-JP" altLang="en-US" sz="4000"/>
              <a:t>論旨が反論されにくい</a:t>
            </a:r>
          </a:p>
          <a:p>
            <a:pPr lvl="1"/>
            <a:r>
              <a:rPr lang="ja-JP" altLang="en-US" sz="3600"/>
              <a:t>反論することが「非論理的」になる</a:t>
            </a:r>
          </a:p>
          <a:p>
            <a:pPr lvl="1"/>
            <a:r>
              <a:rPr lang="ja-JP" altLang="en-US" sz="3600"/>
              <a:t>反発したり否定することが「感情的」になる</a:t>
            </a:r>
          </a:p>
          <a:p>
            <a:pPr lvl="1"/>
            <a:endParaRPr lang="ja-JP" altLang="en-US" sz="3600"/>
          </a:p>
          <a:p>
            <a:endParaRPr lang="ja-JP" altLang="en-US" sz="4000"/>
          </a:p>
          <a:p>
            <a:endParaRPr lang="en-US" altLang="ja-JP" sz="400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論理的な思考の仕組み</a:t>
            </a:r>
          </a:p>
        </p:txBody>
      </p:sp>
      <p:sp>
        <p:nvSpPr>
          <p:cNvPr id="95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8458200" cy="1663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3600"/>
              <a:t>「構造」がしっかりしていること</a:t>
            </a:r>
          </a:p>
          <a:p>
            <a:pPr>
              <a:lnSpc>
                <a:spcPct val="90000"/>
              </a:lnSpc>
            </a:pPr>
            <a:r>
              <a:rPr lang="ja-JP" altLang="en-US" sz="3600"/>
              <a:t>メッセージ（主張）を支える理由、証拠の存在</a:t>
            </a:r>
          </a:p>
          <a:p>
            <a:pPr>
              <a:lnSpc>
                <a:spcPct val="90000"/>
              </a:lnSpc>
            </a:pPr>
            <a:r>
              <a:rPr kumimoji="0" lang="ja-JP" altLang="en-US" sz="3600"/>
              <a:t>しっかりしていれば誤解されることは無い</a:t>
            </a:r>
          </a:p>
        </p:txBody>
      </p:sp>
      <p:sp>
        <p:nvSpPr>
          <p:cNvPr id="950276" name="Text Box 4"/>
          <p:cNvSpPr txBox="1">
            <a:spLocks noChangeArrowheads="1"/>
          </p:cNvSpPr>
          <p:nvPr/>
        </p:nvSpPr>
        <p:spPr bwMode="auto">
          <a:xfrm>
            <a:off x="2195513" y="5373688"/>
            <a:ext cx="1098550" cy="641350"/>
          </a:xfrm>
          <a:prstGeom prst="rect">
            <a:avLst/>
          </a:prstGeom>
          <a:solidFill>
            <a:srgbClr val="FF9933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ja-JP" altLang="en-US" sz="3600">
                <a:solidFill>
                  <a:schemeClr val="bg1"/>
                </a:solidFill>
              </a:rPr>
              <a:t>理由</a:t>
            </a:r>
          </a:p>
        </p:txBody>
      </p:sp>
      <p:sp>
        <p:nvSpPr>
          <p:cNvPr id="950277" name="Text Box 5"/>
          <p:cNvSpPr txBox="1">
            <a:spLocks noChangeArrowheads="1"/>
          </p:cNvSpPr>
          <p:nvPr/>
        </p:nvSpPr>
        <p:spPr bwMode="auto">
          <a:xfrm>
            <a:off x="3346450" y="5373688"/>
            <a:ext cx="1098550" cy="641350"/>
          </a:xfrm>
          <a:prstGeom prst="rect">
            <a:avLst/>
          </a:prstGeom>
          <a:solidFill>
            <a:srgbClr val="FF9933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ja-JP" altLang="en-US" sz="3600">
                <a:solidFill>
                  <a:schemeClr val="bg1"/>
                </a:solidFill>
              </a:rPr>
              <a:t>証拠</a:t>
            </a:r>
          </a:p>
        </p:txBody>
      </p:sp>
      <p:sp>
        <p:nvSpPr>
          <p:cNvPr id="950278" name="Text Box 6"/>
          <p:cNvSpPr txBox="1">
            <a:spLocks noChangeArrowheads="1"/>
          </p:cNvSpPr>
          <p:nvPr/>
        </p:nvSpPr>
        <p:spPr bwMode="auto">
          <a:xfrm>
            <a:off x="4498975" y="5373688"/>
            <a:ext cx="1098550" cy="641350"/>
          </a:xfrm>
          <a:prstGeom prst="rect">
            <a:avLst/>
          </a:prstGeom>
          <a:solidFill>
            <a:srgbClr val="FF9933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ja-JP" altLang="en-US" sz="3600">
                <a:solidFill>
                  <a:schemeClr val="bg1"/>
                </a:solidFill>
              </a:rPr>
              <a:t>理由</a:t>
            </a:r>
          </a:p>
        </p:txBody>
      </p:sp>
      <p:sp>
        <p:nvSpPr>
          <p:cNvPr id="950279" name="Text Box 7"/>
          <p:cNvSpPr txBox="1">
            <a:spLocks noChangeArrowheads="1"/>
          </p:cNvSpPr>
          <p:nvPr/>
        </p:nvSpPr>
        <p:spPr bwMode="auto">
          <a:xfrm>
            <a:off x="5634038" y="5373688"/>
            <a:ext cx="1098550" cy="641350"/>
          </a:xfrm>
          <a:prstGeom prst="rect">
            <a:avLst/>
          </a:prstGeom>
          <a:solidFill>
            <a:srgbClr val="FF9933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ja-JP" altLang="en-US" sz="3600">
                <a:solidFill>
                  <a:schemeClr val="bg1"/>
                </a:solidFill>
              </a:rPr>
              <a:t>証拠</a:t>
            </a:r>
          </a:p>
        </p:txBody>
      </p:sp>
      <p:sp>
        <p:nvSpPr>
          <p:cNvPr id="950280" name="Text Box 8"/>
          <p:cNvSpPr txBox="1">
            <a:spLocks noChangeArrowheads="1"/>
          </p:cNvSpPr>
          <p:nvPr/>
        </p:nvSpPr>
        <p:spPr bwMode="auto">
          <a:xfrm>
            <a:off x="2195513" y="4221163"/>
            <a:ext cx="4535487" cy="1098550"/>
          </a:xfrm>
          <a:prstGeom prst="rect">
            <a:avLst/>
          </a:prstGeom>
          <a:solidFill>
            <a:srgbClr val="FFFF99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 algn="ctr"/>
            <a:r>
              <a:rPr lang="ja-JP" altLang="en-US" sz="6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メッセージ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02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028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0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50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50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5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00"/>
                            </p:stCondLst>
                            <p:childTnLst>
                              <p:par>
                                <p:cTn id="2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950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950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950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950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0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0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600"/>
                            </p:stCondLst>
                            <p:childTnLst>
                              <p:par>
                                <p:cTn id="37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671 L -0.02673 0.17245 L -0.05208 -0.00671 L -0.07864 0.17245 L -0.10538 -0.00671 L -0.13003 0.17245 L -0.15659 -0.00671 L -0.18177 0.17245 L -0.2085 -0.00671 L -0.23507 0.17245 L -0.26024 -0.00671 L -0.28698 0.17245 L -0.31145 -0.00671 L -0.33819 0.17245 L -0.36475 -0.00671 L -0.3901 0.17245 L -0.41597 -0.00671 " pathEditMode="relative" rAng="0" ptsTypes="FFFFFFFFFFFFFFFFF">
                                      <p:cBhvr>
                                        <p:cTn id="38" dur="2000" fill="hold"/>
                                        <p:tgtEl>
                                          <p:spTgt spid="950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0276" grpId="0" animBg="1"/>
      <p:bldP spid="950277" grpId="0" animBg="1"/>
      <p:bldP spid="950278" grpId="0" animBg="1"/>
      <p:bldP spid="950279" grpId="0" animBg="1"/>
      <p:bldP spid="95028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1298" name="Group 2"/>
          <p:cNvGrpSpPr>
            <a:grpSpLocks/>
          </p:cNvGrpSpPr>
          <p:nvPr/>
        </p:nvGrpSpPr>
        <p:grpSpPr bwMode="auto">
          <a:xfrm>
            <a:off x="755650" y="4581525"/>
            <a:ext cx="8020050" cy="1835150"/>
            <a:chOff x="476" y="2886"/>
            <a:chExt cx="5052" cy="1156"/>
          </a:xfrm>
        </p:grpSpPr>
        <p:grpSp>
          <p:nvGrpSpPr>
            <p:cNvPr id="951299" name="Group 3"/>
            <p:cNvGrpSpPr>
              <a:grpSpLocks/>
            </p:cNvGrpSpPr>
            <p:nvPr/>
          </p:nvGrpSpPr>
          <p:grpSpPr bwMode="auto">
            <a:xfrm>
              <a:off x="612" y="2886"/>
              <a:ext cx="4717" cy="229"/>
              <a:chOff x="612" y="2886"/>
              <a:chExt cx="4717" cy="229"/>
            </a:xfrm>
          </p:grpSpPr>
          <p:sp>
            <p:nvSpPr>
              <p:cNvPr id="951300" name="Line 4"/>
              <p:cNvSpPr>
                <a:spLocks noChangeShapeType="1"/>
              </p:cNvSpPr>
              <p:nvPr/>
            </p:nvSpPr>
            <p:spPr bwMode="auto">
              <a:xfrm flipV="1">
                <a:off x="612" y="2886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01" name="Line 5"/>
              <p:cNvSpPr>
                <a:spLocks noChangeShapeType="1"/>
              </p:cNvSpPr>
              <p:nvPr/>
            </p:nvSpPr>
            <p:spPr bwMode="auto">
              <a:xfrm flipV="1">
                <a:off x="930" y="2931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02" name="Line 6"/>
              <p:cNvSpPr>
                <a:spLocks noChangeShapeType="1"/>
              </p:cNvSpPr>
              <p:nvPr/>
            </p:nvSpPr>
            <p:spPr bwMode="auto">
              <a:xfrm flipV="1">
                <a:off x="1247" y="2931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03" name="Line 7"/>
              <p:cNvSpPr>
                <a:spLocks noChangeShapeType="1"/>
              </p:cNvSpPr>
              <p:nvPr/>
            </p:nvSpPr>
            <p:spPr bwMode="auto">
              <a:xfrm flipV="1">
                <a:off x="1519" y="2931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04" name="Line 8"/>
              <p:cNvSpPr>
                <a:spLocks noChangeShapeType="1"/>
              </p:cNvSpPr>
              <p:nvPr/>
            </p:nvSpPr>
            <p:spPr bwMode="auto">
              <a:xfrm flipV="1">
                <a:off x="1882" y="2889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05" name="Line 9"/>
              <p:cNvSpPr>
                <a:spLocks noChangeShapeType="1"/>
              </p:cNvSpPr>
              <p:nvPr/>
            </p:nvSpPr>
            <p:spPr bwMode="auto">
              <a:xfrm flipV="1">
                <a:off x="2200" y="2934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06" name="Line 10"/>
              <p:cNvSpPr>
                <a:spLocks noChangeShapeType="1"/>
              </p:cNvSpPr>
              <p:nvPr/>
            </p:nvSpPr>
            <p:spPr bwMode="auto">
              <a:xfrm flipV="1">
                <a:off x="2517" y="2934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07" name="Line 11"/>
              <p:cNvSpPr>
                <a:spLocks noChangeShapeType="1"/>
              </p:cNvSpPr>
              <p:nvPr/>
            </p:nvSpPr>
            <p:spPr bwMode="auto">
              <a:xfrm flipV="1">
                <a:off x="2789" y="2934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08" name="Line 12"/>
              <p:cNvSpPr>
                <a:spLocks noChangeShapeType="1"/>
              </p:cNvSpPr>
              <p:nvPr/>
            </p:nvSpPr>
            <p:spPr bwMode="auto">
              <a:xfrm flipV="1">
                <a:off x="3152" y="2889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09" name="Line 13"/>
              <p:cNvSpPr>
                <a:spLocks noChangeShapeType="1"/>
              </p:cNvSpPr>
              <p:nvPr/>
            </p:nvSpPr>
            <p:spPr bwMode="auto">
              <a:xfrm flipV="1">
                <a:off x="3470" y="2934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10" name="Line 14"/>
              <p:cNvSpPr>
                <a:spLocks noChangeShapeType="1"/>
              </p:cNvSpPr>
              <p:nvPr/>
            </p:nvSpPr>
            <p:spPr bwMode="auto">
              <a:xfrm flipV="1">
                <a:off x="3787" y="2934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11" name="Line 15"/>
              <p:cNvSpPr>
                <a:spLocks noChangeShapeType="1"/>
              </p:cNvSpPr>
              <p:nvPr/>
            </p:nvSpPr>
            <p:spPr bwMode="auto">
              <a:xfrm flipV="1">
                <a:off x="4059" y="2934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12" name="Line 16"/>
              <p:cNvSpPr>
                <a:spLocks noChangeShapeType="1"/>
              </p:cNvSpPr>
              <p:nvPr/>
            </p:nvSpPr>
            <p:spPr bwMode="auto">
              <a:xfrm flipV="1">
                <a:off x="4422" y="2889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13" name="Line 17"/>
              <p:cNvSpPr>
                <a:spLocks noChangeShapeType="1"/>
              </p:cNvSpPr>
              <p:nvPr/>
            </p:nvSpPr>
            <p:spPr bwMode="auto">
              <a:xfrm flipV="1">
                <a:off x="4740" y="2934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14" name="Line 18"/>
              <p:cNvSpPr>
                <a:spLocks noChangeShapeType="1"/>
              </p:cNvSpPr>
              <p:nvPr/>
            </p:nvSpPr>
            <p:spPr bwMode="auto">
              <a:xfrm flipV="1">
                <a:off x="5057" y="2934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1315" name="Line 19"/>
              <p:cNvSpPr>
                <a:spLocks noChangeShapeType="1"/>
              </p:cNvSpPr>
              <p:nvPr/>
            </p:nvSpPr>
            <p:spPr bwMode="auto">
              <a:xfrm flipV="1">
                <a:off x="5329" y="2934"/>
                <a:ext cx="0" cy="18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951316" name="Group 20"/>
            <p:cNvGrpSpPr>
              <a:grpSpLocks/>
            </p:cNvGrpSpPr>
            <p:nvPr/>
          </p:nvGrpSpPr>
          <p:grpSpPr bwMode="auto">
            <a:xfrm>
              <a:off x="476" y="3067"/>
              <a:ext cx="5052" cy="975"/>
              <a:chOff x="476" y="3067"/>
              <a:chExt cx="5052" cy="975"/>
            </a:xfrm>
          </p:grpSpPr>
          <p:sp>
            <p:nvSpPr>
              <p:cNvPr id="951317" name="Text Box 21"/>
              <p:cNvSpPr txBox="1">
                <a:spLocks noChangeArrowheads="1"/>
              </p:cNvSpPr>
              <p:nvPr/>
            </p:nvSpPr>
            <p:spPr bwMode="auto">
              <a:xfrm>
                <a:off x="476" y="3067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18" name="Text Box 22"/>
              <p:cNvSpPr txBox="1">
                <a:spLocks noChangeArrowheads="1"/>
              </p:cNvSpPr>
              <p:nvPr/>
            </p:nvSpPr>
            <p:spPr bwMode="auto">
              <a:xfrm>
                <a:off x="794" y="3067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19" name="Text Box 23"/>
              <p:cNvSpPr txBox="1">
                <a:spLocks noChangeArrowheads="1"/>
              </p:cNvSpPr>
              <p:nvPr/>
            </p:nvSpPr>
            <p:spPr bwMode="auto">
              <a:xfrm>
                <a:off x="1111" y="3067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20" name="Text Box 24"/>
              <p:cNvSpPr txBox="1">
                <a:spLocks noChangeArrowheads="1"/>
              </p:cNvSpPr>
              <p:nvPr/>
            </p:nvSpPr>
            <p:spPr bwMode="auto">
              <a:xfrm>
                <a:off x="1429" y="3067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21" name="Text Box 25"/>
              <p:cNvSpPr txBox="1">
                <a:spLocks noChangeArrowheads="1"/>
              </p:cNvSpPr>
              <p:nvPr/>
            </p:nvSpPr>
            <p:spPr bwMode="auto">
              <a:xfrm>
                <a:off x="1746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22" name="Text Box 26"/>
              <p:cNvSpPr txBox="1">
                <a:spLocks noChangeArrowheads="1"/>
              </p:cNvSpPr>
              <p:nvPr/>
            </p:nvSpPr>
            <p:spPr bwMode="auto">
              <a:xfrm>
                <a:off x="2064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23" name="Text Box 27"/>
              <p:cNvSpPr txBox="1">
                <a:spLocks noChangeArrowheads="1"/>
              </p:cNvSpPr>
              <p:nvPr/>
            </p:nvSpPr>
            <p:spPr bwMode="auto">
              <a:xfrm>
                <a:off x="2381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24" name="Text Box 28"/>
              <p:cNvSpPr txBox="1">
                <a:spLocks noChangeArrowheads="1"/>
              </p:cNvSpPr>
              <p:nvPr/>
            </p:nvSpPr>
            <p:spPr bwMode="auto">
              <a:xfrm>
                <a:off x="2699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25" name="Text Box 29"/>
              <p:cNvSpPr txBox="1">
                <a:spLocks noChangeArrowheads="1"/>
              </p:cNvSpPr>
              <p:nvPr/>
            </p:nvSpPr>
            <p:spPr bwMode="auto">
              <a:xfrm>
                <a:off x="3016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26" name="Text Box 30"/>
              <p:cNvSpPr txBox="1">
                <a:spLocks noChangeArrowheads="1"/>
              </p:cNvSpPr>
              <p:nvPr/>
            </p:nvSpPr>
            <p:spPr bwMode="auto">
              <a:xfrm>
                <a:off x="3334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27" name="Text Box 31"/>
              <p:cNvSpPr txBox="1">
                <a:spLocks noChangeArrowheads="1"/>
              </p:cNvSpPr>
              <p:nvPr/>
            </p:nvSpPr>
            <p:spPr bwMode="auto">
              <a:xfrm>
                <a:off x="3651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28" name="Text Box 32"/>
              <p:cNvSpPr txBox="1">
                <a:spLocks noChangeArrowheads="1"/>
              </p:cNvSpPr>
              <p:nvPr/>
            </p:nvSpPr>
            <p:spPr bwMode="auto">
              <a:xfrm>
                <a:off x="3969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29" name="Text Box 33"/>
              <p:cNvSpPr txBox="1">
                <a:spLocks noChangeArrowheads="1"/>
              </p:cNvSpPr>
              <p:nvPr/>
            </p:nvSpPr>
            <p:spPr bwMode="auto">
              <a:xfrm>
                <a:off x="4286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30" name="Text Box 34"/>
              <p:cNvSpPr txBox="1">
                <a:spLocks noChangeArrowheads="1"/>
              </p:cNvSpPr>
              <p:nvPr/>
            </p:nvSpPr>
            <p:spPr bwMode="auto">
              <a:xfrm>
                <a:off x="4604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31" name="Text Box 35"/>
              <p:cNvSpPr txBox="1">
                <a:spLocks noChangeArrowheads="1"/>
              </p:cNvSpPr>
              <p:nvPr/>
            </p:nvSpPr>
            <p:spPr bwMode="auto">
              <a:xfrm>
                <a:off x="4921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  <p:sp>
            <p:nvSpPr>
              <p:cNvPr id="951332" name="Text Box 36"/>
              <p:cNvSpPr txBox="1">
                <a:spLocks noChangeArrowheads="1"/>
              </p:cNvSpPr>
              <p:nvPr/>
            </p:nvSpPr>
            <p:spPr bwMode="auto">
              <a:xfrm>
                <a:off x="5239" y="3070"/>
                <a:ext cx="289" cy="972"/>
              </a:xfrm>
              <a:prstGeom prst="rect">
                <a:avLst/>
              </a:prstGeom>
              <a:solidFill>
                <a:srgbClr val="FFCCFF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ja-JP" altLang="en-US" sz="1800"/>
                  <a:t>サブメッセージ</a:t>
                </a:r>
              </a:p>
            </p:txBody>
          </p:sp>
        </p:grpSp>
      </p:grpSp>
      <p:sp>
        <p:nvSpPr>
          <p:cNvPr id="951333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論理ピラミッド</a:t>
            </a:r>
          </a:p>
        </p:txBody>
      </p:sp>
      <p:sp>
        <p:nvSpPr>
          <p:cNvPr id="951334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353425" cy="1036637"/>
          </a:xfrm>
        </p:spPr>
        <p:txBody>
          <a:bodyPr/>
          <a:lstStyle/>
          <a:p>
            <a:r>
              <a:rPr lang="ja-JP" altLang="en-US"/>
              <a:t>メッセージは構造化されることで論理的になる</a:t>
            </a:r>
          </a:p>
          <a:p>
            <a:r>
              <a:rPr lang="ja-JP" altLang="en-US"/>
              <a:t>上部の構造は下部の構造によって支えられている</a:t>
            </a:r>
          </a:p>
        </p:txBody>
      </p:sp>
      <p:sp>
        <p:nvSpPr>
          <p:cNvPr id="951335" name="Text Box 39"/>
          <p:cNvSpPr txBox="1">
            <a:spLocks noChangeArrowheads="1"/>
          </p:cNvSpPr>
          <p:nvPr/>
        </p:nvSpPr>
        <p:spPr bwMode="auto">
          <a:xfrm>
            <a:off x="3492500" y="3068638"/>
            <a:ext cx="2543175" cy="519112"/>
          </a:xfrm>
          <a:prstGeom prst="rect">
            <a:avLst/>
          </a:prstGeom>
          <a:solidFill>
            <a:srgbClr val="FF9933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ja-JP" altLang="en-US" sz="2800"/>
              <a:t>メインメッセージ</a:t>
            </a:r>
          </a:p>
        </p:txBody>
      </p:sp>
      <p:sp>
        <p:nvSpPr>
          <p:cNvPr id="951336" name="Text Box 40"/>
          <p:cNvSpPr txBox="1">
            <a:spLocks noChangeArrowheads="1"/>
          </p:cNvSpPr>
          <p:nvPr/>
        </p:nvSpPr>
        <p:spPr bwMode="auto">
          <a:xfrm>
            <a:off x="2814638" y="4292600"/>
            <a:ext cx="1874837" cy="396875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/>
              <a:t>キー・メッセージ</a:t>
            </a:r>
          </a:p>
        </p:txBody>
      </p:sp>
      <p:sp>
        <p:nvSpPr>
          <p:cNvPr id="951337" name="Text Box 41"/>
          <p:cNvSpPr txBox="1">
            <a:spLocks noChangeArrowheads="1"/>
          </p:cNvSpPr>
          <p:nvPr/>
        </p:nvSpPr>
        <p:spPr bwMode="auto">
          <a:xfrm>
            <a:off x="4830763" y="4292600"/>
            <a:ext cx="1874837" cy="396875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/>
              <a:t>キー・メッセージ</a:t>
            </a:r>
          </a:p>
        </p:txBody>
      </p:sp>
      <p:sp>
        <p:nvSpPr>
          <p:cNvPr id="951338" name="Text Box 42"/>
          <p:cNvSpPr txBox="1">
            <a:spLocks noChangeArrowheads="1"/>
          </p:cNvSpPr>
          <p:nvPr/>
        </p:nvSpPr>
        <p:spPr bwMode="auto">
          <a:xfrm>
            <a:off x="6846888" y="4292600"/>
            <a:ext cx="1874837" cy="396875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/>
              <a:t>キー・メッセージ</a:t>
            </a:r>
          </a:p>
        </p:txBody>
      </p:sp>
      <p:sp>
        <p:nvSpPr>
          <p:cNvPr id="951339" name="Text Box 43"/>
          <p:cNvSpPr txBox="1">
            <a:spLocks noChangeArrowheads="1"/>
          </p:cNvSpPr>
          <p:nvPr/>
        </p:nvSpPr>
        <p:spPr bwMode="auto">
          <a:xfrm>
            <a:off x="798513" y="4287838"/>
            <a:ext cx="1874837" cy="396875"/>
          </a:xfrm>
          <a:prstGeom prst="rect">
            <a:avLst/>
          </a:prstGeom>
          <a:solidFill>
            <a:srgbClr val="00FF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/>
              <a:t>キー・メッセージ</a:t>
            </a:r>
          </a:p>
        </p:txBody>
      </p:sp>
      <p:grpSp>
        <p:nvGrpSpPr>
          <p:cNvPr id="951340" name="Group 44"/>
          <p:cNvGrpSpPr>
            <a:grpSpLocks/>
          </p:cNvGrpSpPr>
          <p:nvPr/>
        </p:nvGrpSpPr>
        <p:grpSpPr bwMode="auto">
          <a:xfrm>
            <a:off x="1736725" y="3587750"/>
            <a:ext cx="6048375" cy="704850"/>
            <a:chOff x="1094" y="2260"/>
            <a:chExt cx="3810" cy="444"/>
          </a:xfrm>
        </p:grpSpPr>
        <p:cxnSp>
          <p:nvCxnSpPr>
            <p:cNvPr id="951341" name="AutoShape 45"/>
            <p:cNvCxnSpPr>
              <a:cxnSpLocks noChangeShapeType="1"/>
              <a:stCxn id="951339" idx="0"/>
              <a:endCxn id="951335" idx="2"/>
            </p:cNvCxnSpPr>
            <p:nvPr/>
          </p:nvCxnSpPr>
          <p:spPr bwMode="auto">
            <a:xfrm rot="16200000">
              <a:off x="1827" y="1527"/>
              <a:ext cx="441" cy="1907"/>
            </a:xfrm>
            <a:prstGeom prst="bentConnector3">
              <a:avLst>
                <a:gd name="adj1" fmla="val 49889"/>
              </a:avLst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951342" name="AutoShape 46"/>
            <p:cNvCxnSpPr>
              <a:cxnSpLocks noChangeShapeType="1"/>
            </p:cNvCxnSpPr>
            <p:nvPr/>
          </p:nvCxnSpPr>
          <p:spPr bwMode="auto">
            <a:xfrm rot="16200000">
              <a:off x="2461" y="2163"/>
              <a:ext cx="444" cy="637"/>
            </a:xfrm>
            <a:prstGeom prst="bentConnector3">
              <a:avLst>
                <a:gd name="adj1" fmla="val 50000"/>
              </a:avLst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951343" name="AutoShape 47"/>
            <p:cNvCxnSpPr>
              <a:cxnSpLocks noChangeShapeType="1"/>
            </p:cNvCxnSpPr>
            <p:nvPr/>
          </p:nvCxnSpPr>
          <p:spPr bwMode="auto">
            <a:xfrm rot="5400000" flipH="1">
              <a:off x="3096" y="2165"/>
              <a:ext cx="444" cy="633"/>
            </a:xfrm>
            <a:prstGeom prst="bentConnector3">
              <a:avLst>
                <a:gd name="adj1" fmla="val 50000"/>
              </a:avLst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951344" name="AutoShape 48"/>
            <p:cNvCxnSpPr>
              <a:cxnSpLocks noChangeShapeType="1"/>
            </p:cNvCxnSpPr>
            <p:nvPr/>
          </p:nvCxnSpPr>
          <p:spPr bwMode="auto">
            <a:xfrm rot="5400000" flipH="1">
              <a:off x="3731" y="1530"/>
              <a:ext cx="444" cy="1903"/>
            </a:xfrm>
            <a:prstGeom prst="bentConnector3">
              <a:avLst>
                <a:gd name="adj1" fmla="val 50000"/>
              </a:avLst>
            </a:prstGeom>
            <a:no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5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95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1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1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51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1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51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51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51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51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95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335" grpId="0" animBg="1"/>
      <p:bldP spid="951336" grpId="0" animBg="1"/>
      <p:bldP spid="951337" grpId="0" animBg="1"/>
      <p:bldP spid="951338" grpId="0" animBg="1"/>
      <p:bldP spid="95133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MECE</a:t>
            </a:r>
            <a:r>
              <a:rPr lang="ja-JP" altLang="en-US"/>
              <a:t>とは？</a:t>
            </a:r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424863" cy="4968875"/>
          </a:xfrm>
        </p:spPr>
        <p:txBody>
          <a:bodyPr/>
          <a:lstStyle/>
          <a:p>
            <a:r>
              <a:rPr kumimoji="0" lang="ja-JP" altLang="en-US"/>
              <a:t>憶えておくと便利なテクニックのひとつ</a:t>
            </a:r>
          </a:p>
          <a:p>
            <a:r>
              <a:rPr lang="en-US" altLang="ja-JP"/>
              <a:t>MECE</a:t>
            </a:r>
            <a:r>
              <a:rPr lang="ja-JP" altLang="en-US" sz="3600"/>
              <a:t>（</a:t>
            </a:r>
            <a:r>
              <a:rPr lang="en-US" altLang="ja-JP" b="1"/>
              <a:t>M</a:t>
            </a:r>
            <a:r>
              <a:rPr lang="en-US" altLang="ja-JP"/>
              <a:t>utually </a:t>
            </a:r>
            <a:r>
              <a:rPr lang="en-US" altLang="ja-JP" b="1"/>
              <a:t>E</a:t>
            </a:r>
            <a:r>
              <a:rPr lang="en-US" altLang="ja-JP"/>
              <a:t>xclusive, </a:t>
            </a:r>
            <a:r>
              <a:rPr lang="en-US" altLang="ja-JP" b="1"/>
              <a:t>C</a:t>
            </a:r>
            <a:r>
              <a:rPr lang="en-US" altLang="ja-JP"/>
              <a:t>ollectively </a:t>
            </a:r>
            <a:r>
              <a:rPr lang="en-US" altLang="ja-JP" b="1"/>
              <a:t>E</a:t>
            </a:r>
            <a:r>
              <a:rPr lang="en-US" altLang="ja-JP"/>
              <a:t>xhausitive</a:t>
            </a:r>
            <a:r>
              <a:rPr lang="ja-JP" altLang="en-US" sz="3600"/>
              <a:t>）“ミッシー”と読む</a:t>
            </a:r>
          </a:p>
          <a:p>
            <a:r>
              <a:rPr kumimoji="0" lang="ja-JP" altLang="en-US" sz="3600">
                <a:solidFill>
                  <a:schemeClr val="hlink"/>
                </a:solidFill>
              </a:rPr>
              <a:t>重複がなく、漏れがないこと</a:t>
            </a:r>
          </a:p>
          <a:p>
            <a:r>
              <a:rPr kumimoji="0" lang="ja-JP" altLang="en-US" sz="3600">
                <a:solidFill>
                  <a:schemeClr val="tx1"/>
                </a:solidFill>
              </a:rPr>
              <a:t>「モレなく、ダブりなく」とも表現できる</a:t>
            </a:r>
          </a:p>
          <a:p>
            <a:r>
              <a:rPr kumimoji="0" lang="ja-JP" altLang="en-US"/>
              <a:t>聴衆に「おや？</a:t>
            </a:r>
            <a:r>
              <a:rPr kumimoji="0" lang="en-US" altLang="ja-JP"/>
              <a:t>XX</a:t>
            </a:r>
            <a:r>
              <a:rPr kumimoji="0" lang="ja-JP" altLang="en-US"/>
              <a:t>が欠けているぞ！」と思わせないこと</a:t>
            </a:r>
          </a:p>
          <a:p>
            <a:endParaRPr lang="en-US" altLang="ja-JP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MECE</a:t>
            </a:r>
            <a:r>
              <a:rPr lang="ja-JP" altLang="en-US"/>
              <a:t>（１）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604250" cy="3392487"/>
          </a:xfrm>
        </p:spPr>
        <p:txBody>
          <a:bodyPr/>
          <a:lstStyle/>
          <a:p>
            <a:r>
              <a:rPr lang="ja-JP" altLang="en-US" sz="4000"/>
              <a:t>論理的に把握できるものであること</a:t>
            </a:r>
          </a:p>
          <a:p>
            <a:r>
              <a:rPr lang="ja-JP" altLang="en-US" sz="4000"/>
              <a:t>全体集合＝要素の総和</a:t>
            </a:r>
          </a:p>
          <a:p>
            <a:pPr lvl="1"/>
            <a:r>
              <a:rPr lang="ja-JP" altLang="en-US" sz="3600"/>
              <a:t>日本の総人口の年齢別構成</a:t>
            </a:r>
          </a:p>
          <a:p>
            <a:pPr lvl="1"/>
            <a:r>
              <a:rPr lang="ja-JP" altLang="en-US" sz="3600"/>
              <a:t>ある製品を構成する部品全て</a:t>
            </a:r>
          </a:p>
          <a:p>
            <a:pPr lvl="1"/>
            <a:r>
              <a:rPr lang="ja-JP" altLang="en-US" sz="3600"/>
              <a:t>アンケート調査による政党別支持者数</a:t>
            </a:r>
          </a:p>
          <a:p>
            <a:pPr lvl="1"/>
            <a:r>
              <a:rPr lang="ja-JP" altLang="en-US" sz="3600"/>
              <a:t>受験者の偏差値一覧</a:t>
            </a:r>
          </a:p>
          <a:p>
            <a:pPr lvl="1"/>
            <a:endParaRPr lang="ja-JP" altLang="en-US" sz="3600"/>
          </a:p>
          <a:p>
            <a:endParaRPr lang="en-US" altLang="ja-JP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MECE</a:t>
            </a:r>
            <a:r>
              <a:rPr lang="ja-JP" altLang="en-US"/>
              <a:t>（２）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316913" cy="4184650"/>
          </a:xfrm>
        </p:spPr>
        <p:txBody>
          <a:bodyPr/>
          <a:lstStyle/>
          <a:p>
            <a:r>
              <a:rPr lang="ja-JP" altLang="en-US"/>
              <a:t>論理的に完全には把握できないが、工夫次第で網羅できるもの</a:t>
            </a:r>
          </a:p>
          <a:p>
            <a:r>
              <a:rPr lang="ja-JP" altLang="en-US"/>
              <a:t>マーケティングの</a:t>
            </a:r>
            <a:r>
              <a:rPr lang="en-US" altLang="ja-JP"/>
              <a:t>4P</a:t>
            </a:r>
          </a:p>
          <a:p>
            <a:pPr lvl="1"/>
            <a:r>
              <a:rPr lang="en-US" altLang="ja-JP" sz="3200"/>
              <a:t>Product</a:t>
            </a:r>
            <a:r>
              <a:rPr lang="ja-JP" altLang="en-US" sz="3200"/>
              <a:t>（製品）</a:t>
            </a:r>
            <a:r>
              <a:rPr lang="en-US" altLang="ja-JP" sz="3200"/>
              <a:t>, Price</a:t>
            </a:r>
            <a:r>
              <a:rPr lang="ja-JP" altLang="en-US" sz="3200"/>
              <a:t>（価格）</a:t>
            </a:r>
            <a:r>
              <a:rPr lang="en-US" altLang="ja-JP" sz="3200"/>
              <a:t>, Place</a:t>
            </a:r>
            <a:r>
              <a:rPr lang="ja-JP" altLang="en-US" sz="3200"/>
              <a:t>（販路）</a:t>
            </a:r>
            <a:r>
              <a:rPr lang="en-US" altLang="ja-JP" sz="3200"/>
              <a:t>, Promotion</a:t>
            </a:r>
            <a:r>
              <a:rPr lang="ja-JP" altLang="en-US" sz="3200"/>
              <a:t>（広告宣伝）</a:t>
            </a:r>
          </a:p>
          <a:p>
            <a:r>
              <a:rPr lang="ja-JP" altLang="en-US"/>
              <a:t>営業の“</a:t>
            </a:r>
            <a:r>
              <a:rPr lang="en-US" altLang="ja-JP"/>
              <a:t>MANSOC</a:t>
            </a:r>
            <a:r>
              <a:rPr lang="ja-JP" altLang="en-US"/>
              <a:t>（満足）”</a:t>
            </a:r>
          </a:p>
          <a:p>
            <a:pPr lvl="1"/>
            <a:r>
              <a:rPr lang="en-US" altLang="ja-JP" sz="3200"/>
              <a:t>Money</a:t>
            </a:r>
            <a:r>
              <a:rPr lang="ja-JP" altLang="en-US" sz="3200"/>
              <a:t>（予算）</a:t>
            </a:r>
            <a:r>
              <a:rPr lang="en-US" altLang="ja-JP" sz="3200"/>
              <a:t>, Authority</a:t>
            </a:r>
            <a:r>
              <a:rPr lang="ja-JP" altLang="en-US" sz="3200"/>
              <a:t>（決定権）</a:t>
            </a:r>
            <a:r>
              <a:rPr lang="en-US" altLang="ja-JP" sz="3200"/>
              <a:t>, Needs</a:t>
            </a:r>
            <a:r>
              <a:rPr lang="ja-JP" altLang="en-US" sz="3200"/>
              <a:t>（ニーズ）</a:t>
            </a:r>
            <a:r>
              <a:rPr lang="en-US" altLang="ja-JP" sz="3200"/>
              <a:t>, Schedule</a:t>
            </a:r>
            <a:r>
              <a:rPr lang="ja-JP" altLang="en-US" sz="3200"/>
              <a:t>（購入予定）</a:t>
            </a:r>
            <a:r>
              <a:rPr lang="en-US" altLang="ja-JP" sz="3200"/>
              <a:t>, Competition</a:t>
            </a:r>
            <a:r>
              <a:rPr lang="ja-JP" altLang="en-US" sz="3200"/>
              <a:t>（競合他社）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93700"/>
            <a:ext cx="7467600" cy="641350"/>
          </a:xfrm>
        </p:spPr>
        <p:txBody>
          <a:bodyPr/>
          <a:lstStyle/>
          <a:p>
            <a:r>
              <a:rPr lang="ja-JP" altLang="en-US" sz="3600"/>
              <a:t>論理構造の</a:t>
            </a:r>
            <a:r>
              <a:rPr lang="en-US" altLang="ja-JP" sz="3600"/>
              <a:t>MECE</a:t>
            </a:r>
            <a:r>
              <a:rPr lang="ja-JP" altLang="en-US" sz="3600"/>
              <a:t>化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820150" cy="4933950"/>
          </a:xfrm>
        </p:spPr>
        <p:txBody>
          <a:bodyPr/>
          <a:lstStyle/>
          <a:p>
            <a:r>
              <a:rPr lang="en-US" altLang="ja-JP"/>
              <a:t>MECE</a:t>
            </a:r>
            <a:r>
              <a:rPr lang="ja-JP" altLang="en-US"/>
              <a:t>の使い方</a:t>
            </a:r>
          </a:p>
          <a:p>
            <a:pPr lvl="1"/>
            <a:r>
              <a:rPr lang="ja-JP" altLang="en-US"/>
              <a:t>伝えたいメインメッセージを決める（何でもよい）</a:t>
            </a:r>
          </a:p>
          <a:p>
            <a:pPr lvl="1"/>
            <a:r>
              <a:rPr lang="ja-JP" altLang="en-US"/>
              <a:t>論理を構築し、証拠を集める</a:t>
            </a:r>
          </a:p>
          <a:p>
            <a:pPr lvl="1"/>
            <a:r>
              <a:rPr lang="en-US" altLang="ja-JP"/>
              <a:t>Why so?</a:t>
            </a:r>
            <a:r>
              <a:rPr lang="ja-JP" altLang="en-US"/>
              <a:t>　</a:t>
            </a:r>
            <a:r>
              <a:rPr lang="en-US" altLang="ja-JP"/>
              <a:t>,</a:t>
            </a:r>
            <a:r>
              <a:rPr lang="ja-JP" altLang="en-US"/>
              <a:t>　</a:t>
            </a:r>
            <a:r>
              <a:rPr lang="en-US" altLang="ja-JP"/>
              <a:t>So what!?  </a:t>
            </a:r>
            <a:r>
              <a:rPr lang="ja-JP" altLang="en-US"/>
              <a:t>で確かめる</a:t>
            </a:r>
          </a:p>
          <a:p>
            <a:r>
              <a:rPr lang="ja-JP" altLang="en-US"/>
              <a:t>メインメッセージを含めて３階層にすること</a:t>
            </a:r>
          </a:p>
        </p:txBody>
      </p:sp>
      <p:grpSp>
        <p:nvGrpSpPr>
          <p:cNvPr id="958468" name="Group 4"/>
          <p:cNvGrpSpPr>
            <a:grpSpLocks/>
          </p:cNvGrpSpPr>
          <p:nvPr/>
        </p:nvGrpSpPr>
        <p:grpSpPr bwMode="auto">
          <a:xfrm>
            <a:off x="1116013" y="4221163"/>
            <a:ext cx="6624637" cy="2159000"/>
            <a:chOff x="1292" y="2614"/>
            <a:chExt cx="3085" cy="1360"/>
          </a:xfrm>
        </p:grpSpPr>
        <p:sp>
          <p:nvSpPr>
            <p:cNvPr id="958469" name="Rectangle 5"/>
            <p:cNvSpPr>
              <a:spLocks noChangeArrowheads="1"/>
            </p:cNvSpPr>
            <p:nvPr/>
          </p:nvSpPr>
          <p:spPr bwMode="auto">
            <a:xfrm>
              <a:off x="2200" y="2614"/>
              <a:ext cx="1270" cy="31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kumimoji="1" lang="ja-JP" altLang="en-US" sz="1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メインメッセージ</a:t>
              </a:r>
            </a:p>
          </p:txBody>
        </p:sp>
        <p:sp>
          <p:nvSpPr>
            <p:cNvPr id="958470" name="Rectangle 6"/>
            <p:cNvSpPr>
              <a:spLocks noChangeArrowheads="1"/>
            </p:cNvSpPr>
            <p:nvPr/>
          </p:nvSpPr>
          <p:spPr bwMode="auto">
            <a:xfrm>
              <a:off x="1474" y="3113"/>
              <a:ext cx="998" cy="31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kumimoji="1" lang="ja-JP" altLang="en-US" sz="1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キーメッセージ</a:t>
              </a:r>
            </a:p>
          </p:txBody>
        </p:sp>
        <p:sp>
          <p:nvSpPr>
            <p:cNvPr id="958471" name="Rectangle 7"/>
            <p:cNvSpPr>
              <a:spLocks noChangeArrowheads="1"/>
            </p:cNvSpPr>
            <p:nvPr/>
          </p:nvSpPr>
          <p:spPr bwMode="auto">
            <a:xfrm>
              <a:off x="3107" y="3113"/>
              <a:ext cx="998" cy="31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kumimoji="1" lang="ja-JP" altLang="en-US" sz="1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キーメッセージ</a:t>
              </a:r>
            </a:p>
          </p:txBody>
        </p:sp>
        <p:sp>
          <p:nvSpPr>
            <p:cNvPr id="958472" name="Rectangle 8"/>
            <p:cNvSpPr>
              <a:spLocks noChangeArrowheads="1"/>
            </p:cNvSpPr>
            <p:nvPr/>
          </p:nvSpPr>
          <p:spPr bwMode="auto">
            <a:xfrm>
              <a:off x="1292" y="3657"/>
              <a:ext cx="499" cy="31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kumimoji="1" lang="ja-JP" altLang="en-US" sz="1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サブ</a:t>
              </a:r>
            </a:p>
          </p:txBody>
        </p:sp>
        <p:sp>
          <p:nvSpPr>
            <p:cNvPr id="958473" name="Rectangle 9"/>
            <p:cNvSpPr>
              <a:spLocks noChangeArrowheads="1"/>
            </p:cNvSpPr>
            <p:nvPr/>
          </p:nvSpPr>
          <p:spPr bwMode="auto">
            <a:xfrm>
              <a:off x="2200" y="3657"/>
              <a:ext cx="499" cy="31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kumimoji="1" lang="ja-JP" altLang="en-US" sz="1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サブ</a:t>
              </a:r>
            </a:p>
          </p:txBody>
        </p:sp>
        <p:sp>
          <p:nvSpPr>
            <p:cNvPr id="958474" name="Rectangle 10"/>
            <p:cNvSpPr>
              <a:spLocks noChangeArrowheads="1"/>
            </p:cNvSpPr>
            <p:nvPr/>
          </p:nvSpPr>
          <p:spPr bwMode="auto">
            <a:xfrm>
              <a:off x="2970" y="3657"/>
              <a:ext cx="499" cy="31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kumimoji="1" lang="ja-JP" altLang="en-US" sz="1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サブ</a:t>
              </a:r>
            </a:p>
          </p:txBody>
        </p:sp>
        <p:sp>
          <p:nvSpPr>
            <p:cNvPr id="958475" name="Rectangle 11"/>
            <p:cNvSpPr>
              <a:spLocks noChangeArrowheads="1"/>
            </p:cNvSpPr>
            <p:nvPr/>
          </p:nvSpPr>
          <p:spPr bwMode="auto">
            <a:xfrm>
              <a:off x="3878" y="3657"/>
              <a:ext cx="499" cy="31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kumimoji="1" lang="ja-JP" altLang="en-US" sz="18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サブ</a:t>
              </a:r>
            </a:p>
          </p:txBody>
        </p:sp>
        <p:cxnSp>
          <p:nvCxnSpPr>
            <p:cNvPr id="958476" name="AutoShape 12"/>
            <p:cNvCxnSpPr>
              <a:cxnSpLocks noChangeShapeType="1"/>
              <a:stCxn id="958469" idx="2"/>
              <a:endCxn id="958470" idx="0"/>
            </p:cNvCxnSpPr>
            <p:nvPr/>
          </p:nvCxnSpPr>
          <p:spPr bwMode="auto">
            <a:xfrm rot="5400000">
              <a:off x="2313" y="2591"/>
              <a:ext cx="182" cy="86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cxnSp>
        <p:cxnSp>
          <p:nvCxnSpPr>
            <p:cNvPr id="958477" name="AutoShape 13"/>
            <p:cNvCxnSpPr>
              <a:cxnSpLocks noChangeShapeType="1"/>
              <a:stCxn id="958469" idx="2"/>
              <a:endCxn id="958471" idx="0"/>
            </p:cNvCxnSpPr>
            <p:nvPr/>
          </p:nvCxnSpPr>
          <p:spPr bwMode="auto">
            <a:xfrm rot="16200000" flipH="1">
              <a:off x="3130" y="2636"/>
              <a:ext cx="182" cy="77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cxnSp>
        <p:cxnSp>
          <p:nvCxnSpPr>
            <p:cNvPr id="958478" name="AutoShape 14"/>
            <p:cNvCxnSpPr>
              <a:cxnSpLocks noChangeShapeType="1"/>
              <a:stCxn id="958470" idx="2"/>
              <a:endCxn id="958472" idx="0"/>
            </p:cNvCxnSpPr>
            <p:nvPr/>
          </p:nvCxnSpPr>
          <p:spPr bwMode="auto">
            <a:xfrm rot="5400000">
              <a:off x="1644" y="3328"/>
              <a:ext cx="227" cy="431"/>
            </a:xfrm>
            <a:prstGeom prst="bentConnector3">
              <a:avLst>
                <a:gd name="adj1" fmla="val 4977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cxnSp>
        <p:cxnSp>
          <p:nvCxnSpPr>
            <p:cNvPr id="958479" name="AutoShape 15"/>
            <p:cNvCxnSpPr>
              <a:cxnSpLocks noChangeShapeType="1"/>
              <a:stCxn id="958470" idx="2"/>
              <a:endCxn id="958473" idx="0"/>
            </p:cNvCxnSpPr>
            <p:nvPr/>
          </p:nvCxnSpPr>
          <p:spPr bwMode="auto">
            <a:xfrm rot="16200000" flipH="1">
              <a:off x="2098" y="3305"/>
              <a:ext cx="227" cy="477"/>
            </a:xfrm>
            <a:prstGeom prst="bentConnector3">
              <a:avLst>
                <a:gd name="adj1" fmla="val 4977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cxnSp>
        <p:cxnSp>
          <p:nvCxnSpPr>
            <p:cNvPr id="958480" name="AutoShape 16"/>
            <p:cNvCxnSpPr>
              <a:cxnSpLocks noChangeShapeType="1"/>
              <a:stCxn id="958471" idx="2"/>
              <a:endCxn id="958474" idx="0"/>
            </p:cNvCxnSpPr>
            <p:nvPr/>
          </p:nvCxnSpPr>
          <p:spPr bwMode="auto">
            <a:xfrm rot="5400000">
              <a:off x="3299" y="3351"/>
              <a:ext cx="227" cy="386"/>
            </a:xfrm>
            <a:prstGeom prst="bentConnector3">
              <a:avLst>
                <a:gd name="adj1" fmla="val 4977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cxnSp>
        <p:cxnSp>
          <p:nvCxnSpPr>
            <p:cNvPr id="958481" name="AutoShape 17"/>
            <p:cNvCxnSpPr>
              <a:cxnSpLocks noChangeShapeType="1"/>
              <a:stCxn id="958471" idx="2"/>
              <a:endCxn id="958475" idx="0"/>
            </p:cNvCxnSpPr>
            <p:nvPr/>
          </p:nvCxnSpPr>
          <p:spPr bwMode="auto">
            <a:xfrm rot="16200000" flipH="1">
              <a:off x="3753" y="3283"/>
              <a:ext cx="227" cy="522"/>
            </a:xfrm>
            <a:prstGeom prst="bentConnector3">
              <a:avLst>
                <a:gd name="adj1" fmla="val 4977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論理ピラミッドと</a:t>
            </a:r>
            <a:r>
              <a:rPr lang="en-US" altLang="ja-JP"/>
              <a:t>MECE</a:t>
            </a:r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497887" cy="800100"/>
          </a:xfrm>
        </p:spPr>
        <p:txBody>
          <a:bodyPr/>
          <a:lstStyle/>
          <a:p>
            <a:r>
              <a:rPr lang="en-US" altLang="ja-JP" sz="4000"/>
              <a:t>So, What? </a:t>
            </a:r>
            <a:r>
              <a:rPr lang="ja-JP" altLang="en-US" sz="4000"/>
              <a:t>（だから、どうした？）　</a:t>
            </a:r>
          </a:p>
          <a:p>
            <a:r>
              <a:rPr lang="en-US" altLang="ja-JP" sz="4000"/>
              <a:t>Why so?</a:t>
            </a:r>
            <a:r>
              <a:rPr lang="ja-JP" altLang="en-US" sz="4000"/>
              <a:t>　（どうして、そうなんだ？）</a:t>
            </a:r>
          </a:p>
        </p:txBody>
      </p:sp>
      <p:grpSp>
        <p:nvGrpSpPr>
          <p:cNvPr id="955396" name="Group 4"/>
          <p:cNvGrpSpPr>
            <a:grpSpLocks/>
          </p:cNvGrpSpPr>
          <p:nvPr/>
        </p:nvGrpSpPr>
        <p:grpSpPr bwMode="auto">
          <a:xfrm>
            <a:off x="1044575" y="2924175"/>
            <a:ext cx="7178675" cy="3254375"/>
            <a:chOff x="658" y="1842"/>
            <a:chExt cx="4522" cy="2050"/>
          </a:xfrm>
        </p:grpSpPr>
        <p:sp>
          <p:nvSpPr>
            <p:cNvPr id="955397" name="Text Box 5"/>
            <p:cNvSpPr txBox="1">
              <a:spLocks noChangeArrowheads="1"/>
            </p:cNvSpPr>
            <p:nvPr/>
          </p:nvSpPr>
          <p:spPr bwMode="auto">
            <a:xfrm>
              <a:off x="2245" y="1842"/>
              <a:ext cx="1505" cy="288"/>
            </a:xfrm>
            <a:prstGeom prst="rect">
              <a:avLst/>
            </a:prstGeom>
            <a:solidFill>
              <a:srgbClr val="FFFF00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ja-JP" altLang="en-US" sz="2400" b="1">
                  <a:solidFill>
                    <a:srgbClr val="080808"/>
                  </a:solidFill>
                </a:rPr>
                <a:t>メインメッセージ</a:t>
              </a:r>
            </a:p>
          </p:txBody>
        </p:sp>
        <p:sp>
          <p:nvSpPr>
            <p:cNvPr id="955398" name="Line 6"/>
            <p:cNvSpPr>
              <a:spLocks noChangeShapeType="1"/>
            </p:cNvSpPr>
            <p:nvPr/>
          </p:nvSpPr>
          <p:spPr bwMode="auto">
            <a:xfrm flipV="1">
              <a:off x="805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399" name="Line 7"/>
            <p:cNvSpPr>
              <a:spLocks noChangeShapeType="1"/>
            </p:cNvSpPr>
            <p:nvPr/>
          </p:nvSpPr>
          <p:spPr bwMode="auto">
            <a:xfrm flipV="1">
              <a:off x="1090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00" name="Line 8"/>
            <p:cNvSpPr>
              <a:spLocks noChangeShapeType="1"/>
            </p:cNvSpPr>
            <p:nvPr/>
          </p:nvSpPr>
          <p:spPr bwMode="auto">
            <a:xfrm flipV="1">
              <a:off x="1374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01" name="Line 9"/>
            <p:cNvSpPr>
              <a:spLocks noChangeShapeType="1"/>
            </p:cNvSpPr>
            <p:nvPr/>
          </p:nvSpPr>
          <p:spPr bwMode="auto">
            <a:xfrm flipV="1">
              <a:off x="1618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02" name="Text Box 10"/>
            <p:cNvSpPr txBox="1">
              <a:spLocks noChangeArrowheads="1"/>
            </p:cNvSpPr>
            <p:nvPr/>
          </p:nvSpPr>
          <p:spPr bwMode="auto">
            <a:xfrm>
              <a:off x="706" y="2724"/>
              <a:ext cx="968" cy="212"/>
            </a:xfrm>
            <a:prstGeom prst="rect">
              <a:avLst/>
            </a:prstGeom>
            <a:solidFill>
              <a:srgbClr val="00FF00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ja-JP" altLang="en-US">
                  <a:solidFill>
                    <a:srgbClr val="080808"/>
                  </a:solidFill>
                </a:rPr>
                <a:t>キー・メッセージ</a:t>
              </a:r>
            </a:p>
          </p:txBody>
        </p:sp>
        <p:sp>
          <p:nvSpPr>
            <p:cNvPr id="955403" name="Text Box 11"/>
            <p:cNvSpPr txBox="1">
              <a:spLocks noChangeArrowheads="1"/>
            </p:cNvSpPr>
            <p:nvPr/>
          </p:nvSpPr>
          <p:spPr bwMode="auto">
            <a:xfrm>
              <a:off x="658" y="3121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04" name="Text Box 12"/>
            <p:cNvSpPr txBox="1">
              <a:spLocks noChangeArrowheads="1"/>
            </p:cNvSpPr>
            <p:nvPr/>
          </p:nvSpPr>
          <p:spPr bwMode="auto">
            <a:xfrm>
              <a:off x="944" y="3121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05" name="Text Box 13"/>
            <p:cNvSpPr txBox="1">
              <a:spLocks noChangeArrowheads="1"/>
            </p:cNvSpPr>
            <p:nvPr/>
          </p:nvSpPr>
          <p:spPr bwMode="auto">
            <a:xfrm>
              <a:off x="1227" y="3121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06" name="Text Box 14"/>
            <p:cNvSpPr txBox="1">
              <a:spLocks noChangeArrowheads="1"/>
            </p:cNvSpPr>
            <p:nvPr/>
          </p:nvSpPr>
          <p:spPr bwMode="auto">
            <a:xfrm>
              <a:off x="1512" y="3121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07" name="Line 15"/>
            <p:cNvSpPr>
              <a:spLocks noChangeShapeType="1"/>
            </p:cNvSpPr>
            <p:nvPr/>
          </p:nvSpPr>
          <p:spPr bwMode="auto">
            <a:xfrm flipV="1">
              <a:off x="1944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08" name="Line 16"/>
            <p:cNvSpPr>
              <a:spLocks noChangeShapeType="1"/>
            </p:cNvSpPr>
            <p:nvPr/>
          </p:nvSpPr>
          <p:spPr bwMode="auto">
            <a:xfrm flipV="1">
              <a:off x="2229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09" name="Line 17"/>
            <p:cNvSpPr>
              <a:spLocks noChangeShapeType="1"/>
            </p:cNvSpPr>
            <p:nvPr/>
          </p:nvSpPr>
          <p:spPr bwMode="auto">
            <a:xfrm flipV="1">
              <a:off x="2513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10" name="Line 18"/>
            <p:cNvSpPr>
              <a:spLocks noChangeShapeType="1"/>
            </p:cNvSpPr>
            <p:nvPr/>
          </p:nvSpPr>
          <p:spPr bwMode="auto">
            <a:xfrm flipV="1">
              <a:off x="2757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11" name="Text Box 19"/>
            <p:cNvSpPr txBox="1">
              <a:spLocks noChangeArrowheads="1"/>
            </p:cNvSpPr>
            <p:nvPr/>
          </p:nvSpPr>
          <p:spPr bwMode="auto">
            <a:xfrm>
              <a:off x="1846" y="2726"/>
              <a:ext cx="967" cy="212"/>
            </a:xfrm>
            <a:prstGeom prst="rect">
              <a:avLst/>
            </a:prstGeom>
            <a:solidFill>
              <a:srgbClr val="00FF00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ja-JP" altLang="en-US">
                  <a:solidFill>
                    <a:srgbClr val="080808"/>
                  </a:solidFill>
                </a:rPr>
                <a:t>キー・メッセージ</a:t>
              </a:r>
            </a:p>
          </p:txBody>
        </p:sp>
        <p:sp>
          <p:nvSpPr>
            <p:cNvPr id="955412" name="Text Box 20"/>
            <p:cNvSpPr txBox="1">
              <a:spLocks noChangeArrowheads="1"/>
            </p:cNvSpPr>
            <p:nvPr/>
          </p:nvSpPr>
          <p:spPr bwMode="auto">
            <a:xfrm>
              <a:off x="1798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13" name="Text Box 21"/>
            <p:cNvSpPr txBox="1">
              <a:spLocks noChangeArrowheads="1"/>
            </p:cNvSpPr>
            <p:nvPr/>
          </p:nvSpPr>
          <p:spPr bwMode="auto">
            <a:xfrm>
              <a:off x="2082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14" name="Text Box 22"/>
            <p:cNvSpPr txBox="1">
              <a:spLocks noChangeArrowheads="1"/>
            </p:cNvSpPr>
            <p:nvPr/>
          </p:nvSpPr>
          <p:spPr bwMode="auto">
            <a:xfrm>
              <a:off x="2365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15" name="Text Box 23"/>
            <p:cNvSpPr txBox="1">
              <a:spLocks noChangeArrowheads="1"/>
            </p:cNvSpPr>
            <p:nvPr/>
          </p:nvSpPr>
          <p:spPr bwMode="auto">
            <a:xfrm>
              <a:off x="2651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16" name="Line 24"/>
            <p:cNvSpPr>
              <a:spLocks noChangeShapeType="1"/>
            </p:cNvSpPr>
            <p:nvPr/>
          </p:nvSpPr>
          <p:spPr bwMode="auto">
            <a:xfrm flipV="1">
              <a:off x="3084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17" name="Line 25"/>
            <p:cNvSpPr>
              <a:spLocks noChangeShapeType="1"/>
            </p:cNvSpPr>
            <p:nvPr/>
          </p:nvSpPr>
          <p:spPr bwMode="auto">
            <a:xfrm flipV="1">
              <a:off x="3369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18" name="Line 26"/>
            <p:cNvSpPr>
              <a:spLocks noChangeShapeType="1"/>
            </p:cNvSpPr>
            <p:nvPr/>
          </p:nvSpPr>
          <p:spPr bwMode="auto">
            <a:xfrm flipV="1">
              <a:off x="3653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19" name="Line 27"/>
            <p:cNvSpPr>
              <a:spLocks noChangeShapeType="1"/>
            </p:cNvSpPr>
            <p:nvPr/>
          </p:nvSpPr>
          <p:spPr bwMode="auto">
            <a:xfrm flipV="1">
              <a:off x="3897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20" name="Text Box 28"/>
            <p:cNvSpPr txBox="1">
              <a:spLocks noChangeArrowheads="1"/>
            </p:cNvSpPr>
            <p:nvPr/>
          </p:nvSpPr>
          <p:spPr bwMode="auto">
            <a:xfrm>
              <a:off x="2986" y="2726"/>
              <a:ext cx="967" cy="212"/>
            </a:xfrm>
            <a:prstGeom prst="rect">
              <a:avLst/>
            </a:prstGeom>
            <a:solidFill>
              <a:srgbClr val="00FF00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ja-JP" altLang="en-US">
                  <a:solidFill>
                    <a:srgbClr val="080808"/>
                  </a:solidFill>
                </a:rPr>
                <a:t>キー・メッセージ</a:t>
              </a:r>
            </a:p>
          </p:txBody>
        </p:sp>
        <p:sp>
          <p:nvSpPr>
            <p:cNvPr id="955421" name="Text Box 29"/>
            <p:cNvSpPr txBox="1">
              <a:spLocks noChangeArrowheads="1"/>
            </p:cNvSpPr>
            <p:nvPr/>
          </p:nvSpPr>
          <p:spPr bwMode="auto">
            <a:xfrm>
              <a:off x="2937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22" name="Text Box 30"/>
            <p:cNvSpPr txBox="1">
              <a:spLocks noChangeArrowheads="1"/>
            </p:cNvSpPr>
            <p:nvPr/>
          </p:nvSpPr>
          <p:spPr bwMode="auto">
            <a:xfrm>
              <a:off x="3223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23" name="Text Box 31"/>
            <p:cNvSpPr txBox="1">
              <a:spLocks noChangeArrowheads="1"/>
            </p:cNvSpPr>
            <p:nvPr/>
          </p:nvSpPr>
          <p:spPr bwMode="auto">
            <a:xfrm>
              <a:off x="3506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24" name="Text Box 32"/>
            <p:cNvSpPr txBox="1">
              <a:spLocks noChangeArrowheads="1"/>
            </p:cNvSpPr>
            <p:nvPr/>
          </p:nvSpPr>
          <p:spPr bwMode="auto">
            <a:xfrm>
              <a:off x="3791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25" name="Line 33"/>
            <p:cNvSpPr>
              <a:spLocks noChangeShapeType="1"/>
            </p:cNvSpPr>
            <p:nvPr/>
          </p:nvSpPr>
          <p:spPr bwMode="auto">
            <a:xfrm flipV="1">
              <a:off x="4223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26" name="Line 34"/>
            <p:cNvSpPr>
              <a:spLocks noChangeShapeType="1"/>
            </p:cNvSpPr>
            <p:nvPr/>
          </p:nvSpPr>
          <p:spPr bwMode="auto">
            <a:xfrm flipV="1">
              <a:off x="4508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27" name="Line 35"/>
            <p:cNvSpPr>
              <a:spLocks noChangeShapeType="1"/>
            </p:cNvSpPr>
            <p:nvPr/>
          </p:nvSpPr>
          <p:spPr bwMode="auto">
            <a:xfrm flipV="1">
              <a:off x="4792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28" name="Line 36"/>
            <p:cNvSpPr>
              <a:spLocks noChangeShapeType="1"/>
            </p:cNvSpPr>
            <p:nvPr/>
          </p:nvSpPr>
          <p:spPr bwMode="auto">
            <a:xfrm flipV="1">
              <a:off x="5036" y="2908"/>
              <a:ext cx="0" cy="213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5429" name="Text Box 37"/>
            <p:cNvSpPr txBox="1">
              <a:spLocks noChangeArrowheads="1"/>
            </p:cNvSpPr>
            <p:nvPr/>
          </p:nvSpPr>
          <p:spPr bwMode="auto">
            <a:xfrm>
              <a:off x="4125" y="2726"/>
              <a:ext cx="967" cy="212"/>
            </a:xfrm>
            <a:prstGeom prst="rect">
              <a:avLst/>
            </a:prstGeom>
            <a:solidFill>
              <a:srgbClr val="00FF00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ja-JP" altLang="en-US">
                  <a:solidFill>
                    <a:srgbClr val="080808"/>
                  </a:solidFill>
                </a:rPr>
                <a:t>キー・メッセージ</a:t>
              </a:r>
            </a:p>
          </p:txBody>
        </p:sp>
        <p:sp>
          <p:nvSpPr>
            <p:cNvPr id="955430" name="Text Box 38"/>
            <p:cNvSpPr txBox="1">
              <a:spLocks noChangeArrowheads="1"/>
            </p:cNvSpPr>
            <p:nvPr/>
          </p:nvSpPr>
          <p:spPr bwMode="auto">
            <a:xfrm>
              <a:off x="4076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31" name="Text Box 39"/>
            <p:cNvSpPr txBox="1">
              <a:spLocks noChangeArrowheads="1"/>
            </p:cNvSpPr>
            <p:nvPr/>
          </p:nvSpPr>
          <p:spPr bwMode="auto">
            <a:xfrm>
              <a:off x="4362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32" name="Text Box 40"/>
            <p:cNvSpPr txBox="1">
              <a:spLocks noChangeArrowheads="1"/>
            </p:cNvSpPr>
            <p:nvPr/>
          </p:nvSpPr>
          <p:spPr bwMode="auto">
            <a:xfrm>
              <a:off x="4645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sp>
          <p:nvSpPr>
            <p:cNvPr id="955433" name="Text Box 41"/>
            <p:cNvSpPr txBox="1">
              <a:spLocks noChangeArrowheads="1"/>
            </p:cNvSpPr>
            <p:nvPr/>
          </p:nvSpPr>
          <p:spPr bwMode="auto">
            <a:xfrm>
              <a:off x="4930" y="3125"/>
              <a:ext cx="250" cy="767"/>
            </a:xfrm>
            <a:prstGeom prst="rect">
              <a:avLst/>
            </a:prstGeom>
            <a:solidFill>
              <a:srgbClr val="FFCCFF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ja-JP" altLang="en-US" sz="1400">
                  <a:solidFill>
                    <a:srgbClr val="080808"/>
                  </a:solidFill>
                </a:rPr>
                <a:t>サブメッセージ</a:t>
              </a:r>
            </a:p>
          </p:txBody>
        </p:sp>
        <p:cxnSp>
          <p:nvCxnSpPr>
            <p:cNvPr id="955434" name="AutoShape 42"/>
            <p:cNvCxnSpPr>
              <a:cxnSpLocks noChangeShapeType="1"/>
              <a:stCxn id="955402" idx="0"/>
              <a:endCxn id="955397" idx="2"/>
            </p:cNvCxnSpPr>
            <p:nvPr/>
          </p:nvCxnSpPr>
          <p:spPr bwMode="auto">
            <a:xfrm rot="16200000">
              <a:off x="1797" y="1523"/>
              <a:ext cx="594" cy="1808"/>
            </a:xfrm>
            <a:prstGeom prst="bentConnector3">
              <a:avLst>
                <a:gd name="adj1" fmla="val 50000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955435" name="AutoShape 43"/>
            <p:cNvCxnSpPr>
              <a:cxnSpLocks noChangeShapeType="1"/>
              <a:stCxn id="955411" idx="0"/>
              <a:endCxn id="955397" idx="2"/>
            </p:cNvCxnSpPr>
            <p:nvPr/>
          </p:nvCxnSpPr>
          <p:spPr bwMode="auto">
            <a:xfrm rot="16200000">
              <a:off x="2366" y="2094"/>
              <a:ext cx="596" cy="668"/>
            </a:xfrm>
            <a:prstGeom prst="bentConnector3">
              <a:avLst>
                <a:gd name="adj1" fmla="val 50000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955436" name="AutoShape 44"/>
            <p:cNvCxnSpPr>
              <a:cxnSpLocks noChangeShapeType="1"/>
              <a:stCxn id="955420" idx="0"/>
              <a:endCxn id="955397" idx="2"/>
            </p:cNvCxnSpPr>
            <p:nvPr/>
          </p:nvCxnSpPr>
          <p:spPr bwMode="auto">
            <a:xfrm rot="5400000" flipH="1">
              <a:off x="2936" y="2192"/>
              <a:ext cx="596" cy="472"/>
            </a:xfrm>
            <a:prstGeom prst="bentConnector3">
              <a:avLst>
                <a:gd name="adj1" fmla="val 50000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</p:cxnSp>
        <p:cxnSp>
          <p:nvCxnSpPr>
            <p:cNvPr id="955437" name="AutoShape 45"/>
            <p:cNvCxnSpPr>
              <a:cxnSpLocks noChangeShapeType="1"/>
              <a:stCxn id="955429" idx="0"/>
              <a:endCxn id="955397" idx="2"/>
            </p:cNvCxnSpPr>
            <p:nvPr/>
          </p:nvCxnSpPr>
          <p:spPr bwMode="auto">
            <a:xfrm rot="5400000" flipH="1">
              <a:off x="3506" y="1622"/>
              <a:ext cx="596" cy="1611"/>
            </a:xfrm>
            <a:prstGeom prst="bentConnector3">
              <a:avLst>
                <a:gd name="adj1" fmla="val 50000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</p:cxnSp>
      </p:grpSp>
      <p:grpSp>
        <p:nvGrpSpPr>
          <p:cNvPr id="955438" name="Group 46"/>
          <p:cNvGrpSpPr>
            <a:grpSpLocks/>
          </p:cNvGrpSpPr>
          <p:nvPr/>
        </p:nvGrpSpPr>
        <p:grpSpPr bwMode="auto">
          <a:xfrm>
            <a:off x="8047038" y="3762375"/>
            <a:ext cx="1320800" cy="1970088"/>
            <a:chOff x="5069" y="2370"/>
            <a:chExt cx="832" cy="1241"/>
          </a:xfrm>
        </p:grpSpPr>
        <p:sp>
          <p:nvSpPr>
            <p:cNvPr id="955439" name="AutoShape 47"/>
            <p:cNvSpPr>
              <a:spLocks noChangeArrowheads="1"/>
            </p:cNvSpPr>
            <p:nvPr/>
          </p:nvSpPr>
          <p:spPr bwMode="auto">
            <a:xfrm>
              <a:off x="5193" y="2795"/>
              <a:ext cx="317" cy="816"/>
            </a:xfrm>
            <a:prstGeom prst="curvedLeftArrow">
              <a:avLst>
                <a:gd name="adj1" fmla="val 51483"/>
                <a:gd name="adj2" fmla="val 102965"/>
                <a:gd name="adj3" fmla="val 33333"/>
              </a:avLst>
            </a:prstGeom>
            <a:solidFill>
              <a:srgbClr val="CCCC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55440" name="Rectangle 48"/>
            <p:cNvSpPr>
              <a:spLocks noChangeArrowheads="1"/>
            </p:cNvSpPr>
            <p:nvPr/>
          </p:nvSpPr>
          <p:spPr bwMode="auto">
            <a:xfrm>
              <a:off x="5069" y="2370"/>
              <a:ext cx="83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kumimoji="1" lang="en-US" altLang="ja-JP" sz="1800" b="1"/>
                <a:t>Why so?</a:t>
              </a:r>
            </a:p>
          </p:txBody>
        </p:sp>
      </p:grpSp>
      <p:grpSp>
        <p:nvGrpSpPr>
          <p:cNvPr id="955441" name="Group 49"/>
          <p:cNvGrpSpPr>
            <a:grpSpLocks/>
          </p:cNvGrpSpPr>
          <p:nvPr/>
        </p:nvGrpSpPr>
        <p:grpSpPr bwMode="auto">
          <a:xfrm>
            <a:off x="0" y="3860800"/>
            <a:ext cx="1835150" cy="1770063"/>
            <a:chOff x="0" y="2432"/>
            <a:chExt cx="1156" cy="1115"/>
          </a:xfrm>
        </p:grpSpPr>
        <p:sp>
          <p:nvSpPr>
            <p:cNvPr id="955442" name="AutoShape 50"/>
            <p:cNvSpPr>
              <a:spLocks noChangeArrowheads="1"/>
            </p:cNvSpPr>
            <p:nvPr/>
          </p:nvSpPr>
          <p:spPr bwMode="auto">
            <a:xfrm flipH="1" flipV="1">
              <a:off x="313" y="2731"/>
              <a:ext cx="317" cy="816"/>
            </a:xfrm>
            <a:prstGeom prst="curvedLeftArrow">
              <a:avLst>
                <a:gd name="adj1" fmla="val 51483"/>
                <a:gd name="adj2" fmla="val 102965"/>
                <a:gd name="adj3" fmla="val 33333"/>
              </a:avLst>
            </a:prstGeom>
            <a:solidFill>
              <a:srgbClr val="CCCC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55443" name="Rectangle 51"/>
            <p:cNvSpPr>
              <a:spLocks noChangeArrowheads="1"/>
            </p:cNvSpPr>
            <p:nvPr/>
          </p:nvSpPr>
          <p:spPr bwMode="auto">
            <a:xfrm>
              <a:off x="0" y="2432"/>
              <a:ext cx="115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kumimoji="1" lang="en-US" altLang="ja-JP" sz="1800" b="1"/>
                <a:t>So, What?</a:t>
              </a:r>
            </a:p>
          </p:txBody>
        </p:sp>
      </p:grpSp>
      <p:grpSp>
        <p:nvGrpSpPr>
          <p:cNvPr id="955444" name="Group 52"/>
          <p:cNvGrpSpPr>
            <a:grpSpLocks/>
          </p:cNvGrpSpPr>
          <p:nvPr/>
        </p:nvGrpSpPr>
        <p:grpSpPr bwMode="auto">
          <a:xfrm>
            <a:off x="6227763" y="2924175"/>
            <a:ext cx="1727200" cy="1368425"/>
            <a:chOff x="3923" y="1842"/>
            <a:chExt cx="1088" cy="862"/>
          </a:xfrm>
        </p:grpSpPr>
        <p:sp>
          <p:nvSpPr>
            <p:cNvPr id="955445" name="AutoShape 53"/>
            <p:cNvSpPr>
              <a:spLocks noChangeArrowheads="1"/>
            </p:cNvSpPr>
            <p:nvPr/>
          </p:nvSpPr>
          <p:spPr bwMode="auto">
            <a:xfrm>
              <a:off x="4694" y="1888"/>
              <a:ext cx="317" cy="816"/>
            </a:xfrm>
            <a:prstGeom prst="curvedLeftArrow">
              <a:avLst>
                <a:gd name="adj1" fmla="val 51483"/>
                <a:gd name="adj2" fmla="val 102965"/>
                <a:gd name="adj3" fmla="val 33333"/>
              </a:avLst>
            </a:prstGeom>
            <a:solidFill>
              <a:srgbClr val="CCCC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55446" name="Rectangle 54"/>
            <p:cNvSpPr>
              <a:spLocks noChangeArrowheads="1"/>
            </p:cNvSpPr>
            <p:nvPr/>
          </p:nvSpPr>
          <p:spPr bwMode="auto">
            <a:xfrm>
              <a:off x="3923" y="1842"/>
              <a:ext cx="83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kumimoji="1" lang="en-US" altLang="ja-JP" sz="1800" b="1"/>
                <a:t>Why so?</a:t>
              </a:r>
            </a:p>
          </p:txBody>
        </p:sp>
      </p:grpSp>
      <p:grpSp>
        <p:nvGrpSpPr>
          <p:cNvPr id="955447" name="Group 55"/>
          <p:cNvGrpSpPr>
            <a:grpSpLocks/>
          </p:cNvGrpSpPr>
          <p:nvPr/>
        </p:nvGrpSpPr>
        <p:grpSpPr bwMode="auto">
          <a:xfrm>
            <a:off x="1331913" y="2852738"/>
            <a:ext cx="2411412" cy="1295400"/>
            <a:chOff x="839" y="1797"/>
            <a:chExt cx="1519" cy="816"/>
          </a:xfrm>
        </p:grpSpPr>
        <p:sp>
          <p:nvSpPr>
            <p:cNvPr id="955448" name="AutoShape 56"/>
            <p:cNvSpPr>
              <a:spLocks noChangeArrowheads="1"/>
            </p:cNvSpPr>
            <p:nvPr/>
          </p:nvSpPr>
          <p:spPr bwMode="auto">
            <a:xfrm flipH="1" flipV="1">
              <a:off x="839" y="1797"/>
              <a:ext cx="317" cy="816"/>
            </a:xfrm>
            <a:prstGeom prst="curvedLeftArrow">
              <a:avLst>
                <a:gd name="adj1" fmla="val 51483"/>
                <a:gd name="adj2" fmla="val 102965"/>
                <a:gd name="adj3" fmla="val 33333"/>
              </a:avLst>
            </a:prstGeom>
            <a:solidFill>
              <a:srgbClr val="CCCC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55449" name="Rectangle 57"/>
            <p:cNvSpPr>
              <a:spLocks noChangeArrowheads="1"/>
            </p:cNvSpPr>
            <p:nvPr/>
          </p:nvSpPr>
          <p:spPr bwMode="auto">
            <a:xfrm>
              <a:off x="1202" y="1842"/>
              <a:ext cx="115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kumimoji="1" lang="en-US" altLang="ja-JP" sz="1800" b="1"/>
                <a:t>So, What?</a:t>
              </a:r>
            </a:p>
          </p:txBody>
        </p:sp>
      </p:grpSp>
      <p:sp>
        <p:nvSpPr>
          <p:cNvPr id="955450" name="Rectangle 58"/>
          <p:cNvSpPr>
            <a:spLocks noChangeArrowheads="1"/>
          </p:cNvSpPr>
          <p:nvPr/>
        </p:nvSpPr>
        <p:spPr bwMode="auto">
          <a:xfrm>
            <a:off x="971550" y="4868863"/>
            <a:ext cx="7345363" cy="1439862"/>
          </a:xfrm>
          <a:prstGeom prst="rect">
            <a:avLst/>
          </a:prstGeom>
          <a:noFill/>
          <a:ln w="76200">
            <a:solidFill>
              <a:schemeClr val="hlink"/>
            </a:solidFill>
            <a:prstDash val="sysDot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1" hangingPunct="1"/>
            <a:endParaRPr kumimoji="1" lang="ja-JP" altLang="ja-JP" sz="1800">
              <a:solidFill>
                <a:srgbClr val="080808"/>
              </a:solidFill>
              <a:latin typeface="Verdana" pitchFamily="34" charset="0"/>
            </a:endParaRPr>
          </a:p>
        </p:txBody>
      </p:sp>
      <p:sp>
        <p:nvSpPr>
          <p:cNvPr id="955451" name="Text Box 59"/>
          <p:cNvSpPr txBox="1">
            <a:spLocks noChangeArrowheads="1"/>
          </p:cNvSpPr>
          <p:nvPr/>
        </p:nvSpPr>
        <p:spPr bwMode="auto">
          <a:xfrm>
            <a:off x="3956050" y="6238875"/>
            <a:ext cx="1504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altLang="ja-JP" sz="3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95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5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5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5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5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0"/>
                                        <p:tgtEl>
                                          <p:spTgt spid="95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5450" grpId="0" animBg="1"/>
      <p:bldP spid="95545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/>
              <a:t>まとめ</a:t>
            </a:r>
          </a:p>
        </p:txBody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933950"/>
          </a:xfrm>
        </p:spPr>
        <p:txBody>
          <a:bodyPr/>
          <a:lstStyle/>
          <a:p>
            <a:r>
              <a:rPr lang="ja-JP" altLang="en-US" sz="4000"/>
              <a:t>良いプレゼンテーションの三条件</a:t>
            </a:r>
          </a:p>
          <a:p>
            <a:r>
              <a:rPr lang="ja-JP" altLang="en-US" sz="4000"/>
              <a:t>はっきりとしたメインメッセージ</a:t>
            </a:r>
          </a:p>
          <a:p>
            <a:r>
              <a:rPr lang="ja-JP" altLang="en-US" sz="4000"/>
              <a:t>シンプルかつ見やすいスライド</a:t>
            </a:r>
          </a:p>
          <a:p>
            <a:r>
              <a:rPr lang="ja-JP" altLang="en-US" sz="4000"/>
              <a:t>しっかりした矛盾のない理論構造</a:t>
            </a:r>
          </a:p>
        </p:txBody>
      </p:sp>
      <p:sp>
        <p:nvSpPr>
          <p:cNvPr id="959492" name="AutoShape 4"/>
          <p:cNvSpPr>
            <a:spLocks noChangeAspect="1" noChangeArrowheads="1" noTextEdit="1"/>
          </p:cNvSpPr>
          <p:nvPr/>
        </p:nvSpPr>
        <p:spPr bwMode="auto">
          <a:xfrm>
            <a:off x="3492500" y="4437063"/>
            <a:ext cx="2232025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9493" name="Freeform 5"/>
          <p:cNvSpPr>
            <a:spLocks/>
          </p:cNvSpPr>
          <p:nvPr/>
        </p:nvSpPr>
        <p:spPr bwMode="auto">
          <a:xfrm>
            <a:off x="4056063" y="4437063"/>
            <a:ext cx="1093787" cy="1792287"/>
          </a:xfrm>
          <a:custGeom>
            <a:avLst/>
            <a:gdLst/>
            <a:ahLst/>
            <a:cxnLst>
              <a:cxn ang="0">
                <a:pos x="966" y="2189"/>
              </a:cxn>
              <a:cxn ang="0">
                <a:pos x="1103" y="2033"/>
              </a:cxn>
              <a:cxn ang="0">
                <a:pos x="1206" y="1865"/>
              </a:cxn>
              <a:cxn ang="0">
                <a:pos x="1281" y="1696"/>
              </a:cxn>
              <a:cxn ang="0">
                <a:pos x="1329" y="1535"/>
              </a:cxn>
              <a:cxn ang="0">
                <a:pos x="1359" y="1395"/>
              </a:cxn>
              <a:cxn ang="0">
                <a:pos x="1374" y="1286"/>
              </a:cxn>
              <a:cxn ang="0">
                <a:pos x="1380" y="1221"/>
              </a:cxn>
              <a:cxn ang="0">
                <a:pos x="1380" y="1205"/>
              </a:cxn>
              <a:cxn ang="0">
                <a:pos x="1370" y="1056"/>
              </a:cxn>
              <a:cxn ang="0">
                <a:pos x="1316" y="794"/>
              </a:cxn>
              <a:cxn ang="0">
                <a:pos x="1229" y="574"/>
              </a:cxn>
              <a:cxn ang="0">
                <a:pos x="1120" y="393"/>
              </a:cxn>
              <a:cxn ang="0">
                <a:pos x="1004" y="249"/>
              </a:cxn>
              <a:cxn ang="0">
                <a:pos x="894" y="141"/>
              </a:cxn>
              <a:cxn ang="0">
                <a:pos x="805" y="71"/>
              </a:cxn>
              <a:cxn ang="0">
                <a:pos x="749" y="33"/>
              </a:cxn>
              <a:cxn ang="0">
                <a:pos x="698" y="0"/>
              </a:cxn>
              <a:cxn ang="0">
                <a:pos x="551" y="96"/>
              </a:cxn>
              <a:cxn ang="0">
                <a:pos x="373" y="257"/>
              </a:cxn>
              <a:cxn ang="0">
                <a:pos x="239" y="434"/>
              </a:cxn>
              <a:cxn ang="0">
                <a:pos x="140" y="613"/>
              </a:cxn>
              <a:cxn ang="0">
                <a:pos x="73" y="783"/>
              </a:cxn>
              <a:cxn ang="0">
                <a:pos x="32" y="931"/>
              </a:cxn>
              <a:cxn ang="0">
                <a:pos x="10" y="1046"/>
              </a:cxn>
              <a:cxn ang="0">
                <a:pos x="1" y="1115"/>
              </a:cxn>
              <a:cxn ang="0">
                <a:pos x="34" y="1113"/>
              </a:cxn>
              <a:cxn ang="0">
                <a:pos x="93" y="1089"/>
              </a:cxn>
              <a:cxn ang="0">
                <a:pos x="141" y="1071"/>
              </a:cxn>
              <a:cxn ang="0">
                <a:pos x="167" y="1061"/>
              </a:cxn>
              <a:cxn ang="0">
                <a:pos x="171" y="1060"/>
              </a:cxn>
              <a:cxn ang="0">
                <a:pos x="175" y="1033"/>
              </a:cxn>
              <a:cxn ang="0">
                <a:pos x="189" y="965"/>
              </a:cxn>
              <a:cxn ang="0">
                <a:pos x="216" y="862"/>
              </a:cxn>
              <a:cxn ang="0">
                <a:pos x="261" y="736"/>
              </a:cxn>
              <a:cxn ang="0">
                <a:pos x="328" y="596"/>
              </a:cxn>
              <a:cxn ang="0">
                <a:pos x="419" y="452"/>
              </a:cxn>
              <a:cxn ang="0">
                <a:pos x="541" y="311"/>
              </a:cxn>
              <a:cxn ang="0">
                <a:pos x="696" y="184"/>
              </a:cxn>
              <a:cxn ang="0">
                <a:pos x="754" y="229"/>
              </a:cxn>
              <a:cxn ang="0">
                <a:pos x="830" y="298"/>
              </a:cxn>
              <a:cxn ang="0">
                <a:pos x="915" y="391"/>
              </a:cxn>
              <a:cxn ang="0">
                <a:pos x="1003" y="506"/>
              </a:cxn>
              <a:cxn ang="0">
                <a:pos x="1085" y="646"/>
              </a:cxn>
              <a:cxn ang="0">
                <a:pos x="1152" y="808"/>
              </a:cxn>
              <a:cxn ang="0">
                <a:pos x="1201" y="993"/>
              </a:cxn>
              <a:cxn ang="0">
                <a:pos x="1222" y="1203"/>
              </a:cxn>
              <a:cxn ang="0">
                <a:pos x="1217" y="1248"/>
              </a:cxn>
              <a:cxn ang="0">
                <a:pos x="1203" y="1337"/>
              </a:cxn>
              <a:cxn ang="0">
                <a:pos x="1179" y="1458"/>
              </a:cxn>
              <a:cxn ang="0">
                <a:pos x="1138" y="1601"/>
              </a:cxn>
              <a:cxn ang="0">
                <a:pos x="1079" y="1754"/>
              </a:cxn>
              <a:cxn ang="0">
                <a:pos x="997" y="1905"/>
              </a:cxn>
              <a:cxn ang="0">
                <a:pos x="888" y="2045"/>
              </a:cxn>
              <a:cxn ang="0">
                <a:pos x="751" y="2161"/>
              </a:cxn>
              <a:cxn ang="0">
                <a:pos x="761" y="2170"/>
              </a:cxn>
              <a:cxn ang="0">
                <a:pos x="788" y="2193"/>
              </a:cxn>
              <a:cxn ang="0">
                <a:pos x="829" y="2226"/>
              </a:cxn>
              <a:cxn ang="0">
                <a:pos x="883" y="2258"/>
              </a:cxn>
            </a:cxnLst>
            <a:rect l="0" t="0" r="r" b="b"/>
            <a:pathLst>
              <a:path w="1380" h="2258">
                <a:moveTo>
                  <a:pt x="883" y="2258"/>
                </a:moveTo>
                <a:lnTo>
                  <a:pt x="966" y="2189"/>
                </a:lnTo>
                <a:lnTo>
                  <a:pt x="1039" y="2114"/>
                </a:lnTo>
                <a:lnTo>
                  <a:pt x="1103" y="2033"/>
                </a:lnTo>
                <a:lnTo>
                  <a:pt x="1160" y="1950"/>
                </a:lnTo>
                <a:lnTo>
                  <a:pt x="1206" y="1865"/>
                </a:lnTo>
                <a:lnTo>
                  <a:pt x="1247" y="1779"/>
                </a:lnTo>
                <a:lnTo>
                  <a:pt x="1281" y="1696"/>
                </a:lnTo>
                <a:lnTo>
                  <a:pt x="1308" y="1612"/>
                </a:lnTo>
                <a:lnTo>
                  <a:pt x="1329" y="1535"/>
                </a:lnTo>
                <a:lnTo>
                  <a:pt x="1346" y="1461"/>
                </a:lnTo>
                <a:lnTo>
                  <a:pt x="1359" y="1395"/>
                </a:lnTo>
                <a:lnTo>
                  <a:pt x="1369" y="1335"/>
                </a:lnTo>
                <a:lnTo>
                  <a:pt x="1374" y="1286"/>
                </a:lnTo>
                <a:lnTo>
                  <a:pt x="1377" y="1248"/>
                </a:lnTo>
                <a:lnTo>
                  <a:pt x="1380" y="1221"/>
                </a:lnTo>
                <a:lnTo>
                  <a:pt x="1380" y="1208"/>
                </a:lnTo>
                <a:lnTo>
                  <a:pt x="1380" y="1205"/>
                </a:lnTo>
                <a:lnTo>
                  <a:pt x="1380" y="1201"/>
                </a:lnTo>
                <a:lnTo>
                  <a:pt x="1370" y="1056"/>
                </a:lnTo>
                <a:lnTo>
                  <a:pt x="1349" y="920"/>
                </a:lnTo>
                <a:lnTo>
                  <a:pt x="1316" y="794"/>
                </a:lnTo>
                <a:lnTo>
                  <a:pt x="1275" y="680"/>
                </a:lnTo>
                <a:lnTo>
                  <a:pt x="1229" y="574"/>
                </a:lnTo>
                <a:lnTo>
                  <a:pt x="1176" y="478"/>
                </a:lnTo>
                <a:lnTo>
                  <a:pt x="1120" y="393"/>
                </a:lnTo>
                <a:lnTo>
                  <a:pt x="1062" y="317"/>
                </a:lnTo>
                <a:lnTo>
                  <a:pt x="1004" y="249"/>
                </a:lnTo>
                <a:lnTo>
                  <a:pt x="948" y="191"/>
                </a:lnTo>
                <a:lnTo>
                  <a:pt x="894" y="141"/>
                </a:lnTo>
                <a:lnTo>
                  <a:pt x="846" y="102"/>
                </a:lnTo>
                <a:lnTo>
                  <a:pt x="805" y="71"/>
                </a:lnTo>
                <a:lnTo>
                  <a:pt x="771" y="47"/>
                </a:lnTo>
                <a:lnTo>
                  <a:pt x="749" y="33"/>
                </a:lnTo>
                <a:lnTo>
                  <a:pt x="737" y="25"/>
                </a:lnTo>
                <a:lnTo>
                  <a:pt x="698" y="0"/>
                </a:lnTo>
                <a:lnTo>
                  <a:pt x="658" y="25"/>
                </a:lnTo>
                <a:lnTo>
                  <a:pt x="551" y="96"/>
                </a:lnTo>
                <a:lnTo>
                  <a:pt x="456" y="174"/>
                </a:lnTo>
                <a:lnTo>
                  <a:pt x="373" y="257"/>
                </a:lnTo>
                <a:lnTo>
                  <a:pt x="301" y="345"/>
                </a:lnTo>
                <a:lnTo>
                  <a:pt x="239" y="434"/>
                </a:lnTo>
                <a:lnTo>
                  <a:pt x="185" y="524"/>
                </a:lnTo>
                <a:lnTo>
                  <a:pt x="140" y="613"/>
                </a:lnTo>
                <a:lnTo>
                  <a:pt x="103" y="699"/>
                </a:lnTo>
                <a:lnTo>
                  <a:pt x="73" y="783"/>
                </a:lnTo>
                <a:lnTo>
                  <a:pt x="49" y="861"/>
                </a:lnTo>
                <a:lnTo>
                  <a:pt x="32" y="931"/>
                </a:lnTo>
                <a:lnTo>
                  <a:pt x="18" y="993"/>
                </a:lnTo>
                <a:lnTo>
                  <a:pt x="10" y="1046"/>
                </a:lnTo>
                <a:lnTo>
                  <a:pt x="4" y="1087"/>
                </a:lnTo>
                <a:lnTo>
                  <a:pt x="1" y="1115"/>
                </a:lnTo>
                <a:lnTo>
                  <a:pt x="0" y="1128"/>
                </a:lnTo>
                <a:lnTo>
                  <a:pt x="34" y="1113"/>
                </a:lnTo>
                <a:lnTo>
                  <a:pt x="65" y="1101"/>
                </a:lnTo>
                <a:lnTo>
                  <a:pt x="93" y="1089"/>
                </a:lnTo>
                <a:lnTo>
                  <a:pt x="120" y="1078"/>
                </a:lnTo>
                <a:lnTo>
                  <a:pt x="141" y="1071"/>
                </a:lnTo>
                <a:lnTo>
                  <a:pt x="157" y="1065"/>
                </a:lnTo>
                <a:lnTo>
                  <a:pt x="167" y="1061"/>
                </a:lnTo>
                <a:lnTo>
                  <a:pt x="171" y="1060"/>
                </a:lnTo>
                <a:lnTo>
                  <a:pt x="171" y="1060"/>
                </a:lnTo>
                <a:lnTo>
                  <a:pt x="172" y="1053"/>
                </a:lnTo>
                <a:lnTo>
                  <a:pt x="175" y="1033"/>
                </a:lnTo>
                <a:lnTo>
                  <a:pt x="181" y="1003"/>
                </a:lnTo>
                <a:lnTo>
                  <a:pt x="189" y="965"/>
                </a:lnTo>
                <a:lnTo>
                  <a:pt x="201" y="917"/>
                </a:lnTo>
                <a:lnTo>
                  <a:pt x="216" y="862"/>
                </a:lnTo>
                <a:lnTo>
                  <a:pt x="236" y="803"/>
                </a:lnTo>
                <a:lnTo>
                  <a:pt x="261" y="736"/>
                </a:lnTo>
                <a:lnTo>
                  <a:pt x="291" y="668"/>
                </a:lnTo>
                <a:lnTo>
                  <a:pt x="328" y="596"/>
                </a:lnTo>
                <a:lnTo>
                  <a:pt x="370" y="524"/>
                </a:lnTo>
                <a:lnTo>
                  <a:pt x="419" y="452"/>
                </a:lnTo>
                <a:lnTo>
                  <a:pt x="476" y="380"/>
                </a:lnTo>
                <a:lnTo>
                  <a:pt x="541" y="311"/>
                </a:lnTo>
                <a:lnTo>
                  <a:pt x="614" y="244"/>
                </a:lnTo>
                <a:lnTo>
                  <a:pt x="696" y="184"/>
                </a:lnTo>
                <a:lnTo>
                  <a:pt x="723" y="203"/>
                </a:lnTo>
                <a:lnTo>
                  <a:pt x="754" y="229"/>
                </a:lnTo>
                <a:lnTo>
                  <a:pt x="791" y="261"/>
                </a:lnTo>
                <a:lnTo>
                  <a:pt x="830" y="298"/>
                </a:lnTo>
                <a:lnTo>
                  <a:pt x="873" y="342"/>
                </a:lnTo>
                <a:lnTo>
                  <a:pt x="915" y="391"/>
                </a:lnTo>
                <a:lnTo>
                  <a:pt x="959" y="445"/>
                </a:lnTo>
                <a:lnTo>
                  <a:pt x="1003" y="506"/>
                </a:lnTo>
                <a:lnTo>
                  <a:pt x="1044" y="574"/>
                </a:lnTo>
                <a:lnTo>
                  <a:pt x="1085" y="646"/>
                </a:lnTo>
                <a:lnTo>
                  <a:pt x="1120" y="723"/>
                </a:lnTo>
                <a:lnTo>
                  <a:pt x="1152" y="808"/>
                </a:lnTo>
                <a:lnTo>
                  <a:pt x="1179" y="897"/>
                </a:lnTo>
                <a:lnTo>
                  <a:pt x="1201" y="993"/>
                </a:lnTo>
                <a:lnTo>
                  <a:pt x="1215" y="1095"/>
                </a:lnTo>
                <a:lnTo>
                  <a:pt x="1222" y="1203"/>
                </a:lnTo>
                <a:lnTo>
                  <a:pt x="1220" y="1219"/>
                </a:lnTo>
                <a:lnTo>
                  <a:pt x="1217" y="1248"/>
                </a:lnTo>
                <a:lnTo>
                  <a:pt x="1212" y="1287"/>
                </a:lnTo>
                <a:lnTo>
                  <a:pt x="1203" y="1337"/>
                </a:lnTo>
                <a:lnTo>
                  <a:pt x="1193" y="1393"/>
                </a:lnTo>
                <a:lnTo>
                  <a:pt x="1179" y="1458"/>
                </a:lnTo>
                <a:lnTo>
                  <a:pt x="1161" y="1528"/>
                </a:lnTo>
                <a:lnTo>
                  <a:pt x="1138" y="1601"/>
                </a:lnTo>
                <a:lnTo>
                  <a:pt x="1110" y="1676"/>
                </a:lnTo>
                <a:lnTo>
                  <a:pt x="1079" y="1754"/>
                </a:lnTo>
                <a:lnTo>
                  <a:pt x="1041" y="1830"/>
                </a:lnTo>
                <a:lnTo>
                  <a:pt x="997" y="1905"/>
                </a:lnTo>
                <a:lnTo>
                  <a:pt x="946" y="1977"/>
                </a:lnTo>
                <a:lnTo>
                  <a:pt x="888" y="2045"/>
                </a:lnTo>
                <a:lnTo>
                  <a:pt x="823" y="2105"/>
                </a:lnTo>
                <a:lnTo>
                  <a:pt x="751" y="2161"/>
                </a:lnTo>
                <a:lnTo>
                  <a:pt x="754" y="2163"/>
                </a:lnTo>
                <a:lnTo>
                  <a:pt x="761" y="2170"/>
                </a:lnTo>
                <a:lnTo>
                  <a:pt x="773" y="2180"/>
                </a:lnTo>
                <a:lnTo>
                  <a:pt x="788" y="2193"/>
                </a:lnTo>
                <a:lnTo>
                  <a:pt x="806" y="2209"/>
                </a:lnTo>
                <a:lnTo>
                  <a:pt x="829" y="2226"/>
                </a:lnTo>
                <a:lnTo>
                  <a:pt x="854" y="2241"/>
                </a:lnTo>
                <a:lnTo>
                  <a:pt x="883" y="2258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9494" name="Freeform 6"/>
          <p:cNvSpPr>
            <a:spLocks/>
          </p:cNvSpPr>
          <p:nvPr/>
        </p:nvSpPr>
        <p:spPr bwMode="auto">
          <a:xfrm>
            <a:off x="4084638" y="5419725"/>
            <a:ext cx="1639887" cy="1077913"/>
          </a:xfrm>
          <a:custGeom>
            <a:avLst/>
            <a:gdLst/>
            <a:ahLst/>
            <a:cxnLst>
              <a:cxn ang="0">
                <a:pos x="1398" y="184"/>
              </a:cxn>
              <a:cxn ang="0">
                <a:pos x="1469" y="243"/>
              </a:cxn>
              <a:cxn ang="0">
                <a:pos x="1589" y="364"/>
              </a:cxn>
              <a:cxn ang="0">
                <a:pos x="1724" y="547"/>
              </a:cxn>
              <a:cxn ang="0">
                <a:pos x="1843" y="785"/>
              </a:cxn>
              <a:cxn ang="0">
                <a:pos x="1908" y="1074"/>
              </a:cxn>
              <a:cxn ang="0">
                <a:pos x="1858" y="1095"/>
              </a:cxn>
              <a:cxn ang="0">
                <a:pos x="1791" y="1119"/>
              </a:cxn>
              <a:cxn ang="0">
                <a:pos x="1709" y="1144"/>
              </a:cxn>
              <a:cxn ang="0">
                <a:pos x="1611" y="1167"/>
              </a:cxn>
              <a:cxn ang="0">
                <a:pos x="1502" y="1184"/>
              </a:cxn>
              <a:cxn ang="0">
                <a:pos x="1384" y="1194"/>
              </a:cxn>
              <a:cxn ang="0">
                <a:pos x="1258" y="1191"/>
              </a:cxn>
              <a:cxn ang="0">
                <a:pos x="1125" y="1174"/>
              </a:cxn>
              <a:cxn ang="0">
                <a:pos x="990" y="1142"/>
              </a:cxn>
              <a:cxn ang="0">
                <a:pos x="851" y="1088"/>
              </a:cxn>
              <a:cxn ang="0">
                <a:pos x="745" y="1030"/>
              </a:cxn>
              <a:cxn ang="0">
                <a:pos x="651" y="954"/>
              </a:cxn>
              <a:cxn ang="0">
                <a:pos x="503" y="815"/>
              </a:cxn>
              <a:cxn ang="0">
                <a:pos x="343" y="624"/>
              </a:cxn>
              <a:cxn ang="0">
                <a:pos x="210" y="391"/>
              </a:cxn>
              <a:cxn ang="0">
                <a:pos x="145" y="128"/>
              </a:cxn>
              <a:cxn ang="0">
                <a:pos x="58" y="169"/>
              </a:cxn>
              <a:cxn ang="0">
                <a:pos x="10" y="199"/>
              </a:cxn>
              <a:cxn ang="0">
                <a:pos x="19" y="314"/>
              </a:cxn>
              <a:cxn ang="0">
                <a:pos x="134" y="602"/>
              </a:cxn>
              <a:cxn ang="0">
                <a:pos x="298" y="836"/>
              </a:cxn>
              <a:cxn ang="0">
                <a:pos x="471" y="1014"/>
              </a:cxn>
              <a:cxn ang="0">
                <a:pos x="613" y="1129"/>
              </a:cxn>
              <a:cxn ang="0">
                <a:pos x="678" y="1174"/>
              </a:cxn>
              <a:cxn ang="0">
                <a:pos x="724" y="1201"/>
              </a:cxn>
              <a:cxn ang="0">
                <a:pos x="843" y="1260"/>
              </a:cxn>
              <a:cxn ang="0">
                <a:pos x="962" y="1304"/>
              </a:cxn>
              <a:cxn ang="0">
                <a:pos x="1080" y="1334"/>
              </a:cxn>
              <a:cxn ang="0">
                <a:pos x="1196" y="1351"/>
              </a:cxn>
              <a:cxn ang="0">
                <a:pos x="1309" y="1358"/>
              </a:cxn>
              <a:cxn ang="0">
                <a:pos x="1518" y="1345"/>
              </a:cxn>
              <a:cxn ang="0">
                <a:pos x="1703" y="1308"/>
              </a:cxn>
              <a:cxn ang="0">
                <a:pos x="1853" y="1262"/>
              </a:cxn>
              <a:cxn ang="0">
                <a:pos x="1961" y="1218"/>
              </a:cxn>
              <a:cxn ang="0">
                <a:pos x="2019" y="1191"/>
              </a:cxn>
              <a:cxn ang="0">
                <a:pos x="2065" y="1116"/>
              </a:cxn>
              <a:cxn ang="0">
                <a:pos x="2034" y="873"/>
              </a:cxn>
              <a:cxn ang="0">
                <a:pos x="1964" y="657"/>
              </a:cxn>
              <a:cxn ang="0">
                <a:pos x="1864" y="469"/>
              </a:cxn>
              <a:cxn ang="0">
                <a:pos x="1748" y="308"/>
              </a:cxn>
              <a:cxn ang="0">
                <a:pos x="1631" y="179"/>
              </a:cxn>
              <a:cxn ang="0">
                <a:pos x="1528" y="85"/>
              </a:cxn>
              <a:cxn ang="0">
                <a:pos x="1452" y="24"/>
              </a:cxn>
              <a:cxn ang="0">
                <a:pos x="1418" y="0"/>
              </a:cxn>
              <a:cxn ang="0">
                <a:pos x="1405" y="113"/>
              </a:cxn>
            </a:cxnLst>
            <a:rect l="0" t="0" r="r" b="b"/>
            <a:pathLst>
              <a:path w="2066" h="1358">
                <a:moveTo>
                  <a:pt x="1392" y="181"/>
                </a:moveTo>
                <a:lnTo>
                  <a:pt x="1392" y="179"/>
                </a:lnTo>
                <a:lnTo>
                  <a:pt x="1398" y="184"/>
                </a:lnTo>
                <a:lnTo>
                  <a:pt x="1413" y="196"/>
                </a:lnTo>
                <a:lnTo>
                  <a:pt x="1438" y="216"/>
                </a:lnTo>
                <a:lnTo>
                  <a:pt x="1469" y="243"/>
                </a:lnTo>
                <a:lnTo>
                  <a:pt x="1504" y="277"/>
                </a:lnTo>
                <a:lnTo>
                  <a:pt x="1545" y="318"/>
                </a:lnTo>
                <a:lnTo>
                  <a:pt x="1589" y="364"/>
                </a:lnTo>
                <a:lnTo>
                  <a:pt x="1634" y="420"/>
                </a:lnTo>
                <a:lnTo>
                  <a:pt x="1679" y="480"/>
                </a:lnTo>
                <a:lnTo>
                  <a:pt x="1724" y="547"/>
                </a:lnTo>
                <a:lnTo>
                  <a:pt x="1768" y="620"/>
                </a:lnTo>
                <a:lnTo>
                  <a:pt x="1808" y="699"/>
                </a:lnTo>
                <a:lnTo>
                  <a:pt x="1843" y="785"/>
                </a:lnTo>
                <a:lnTo>
                  <a:pt x="1873" y="876"/>
                </a:lnTo>
                <a:lnTo>
                  <a:pt x="1894" y="972"/>
                </a:lnTo>
                <a:lnTo>
                  <a:pt x="1908" y="1074"/>
                </a:lnTo>
                <a:lnTo>
                  <a:pt x="1894" y="1081"/>
                </a:lnTo>
                <a:lnTo>
                  <a:pt x="1877" y="1088"/>
                </a:lnTo>
                <a:lnTo>
                  <a:pt x="1858" y="1095"/>
                </a:lnTo>
                <a:lnTo>
                  <a:pt x="1839" y="1102"/>
                </a:lnTo>
                <a:lnTo>
                  <a:pt x="1816" y="1110"/>
                </a:lnTo>
                <a:lnTo>
                  <a:pt x="1791" y="1119"/>
                </a:lnTo>
                <a:lnTo>
                  <a:pt x="1765" y="1127"/>
                </a:lnTo>
                <a:lnTo>
                  <a:pt x="1737" y="1136"/>
                </a:lnTo>
                <a:lnTo>
                  <a:pt x="1709" y="1144"/>
                </a:lnTo>
                <a:lnTo>
                  <a:pt x="1678" y="1153"/>
                </a:lnTo>
                <a:lnTo>
                  <a:pt x="1645" y="1160"/>
                </a:lnTo>
                <a:lnTo>
                  <a:pt x="1611" y="1167"/>
                </a:lnTo>
                <a:lnTo>
                  <a:pt x="1576" y="1173"/>
                </a:lnTo>
                <a:lnTo>
                  <a:pt x="1541" y="1180"/>
                </a:lnTo>
                <a:lnTo>
                  <a:pt x="1502" y="1184"/>
                </a:lnTo>
                <a:lnTo>
                  <a:pt x="1464" y="1188"/>
                </a:lnTo>
                <a:lnTo>
                  <a:pt x="1425" y="1191"/>
                </a:lnTo>
                <a:lnTo>
                  <a:pt x="1384" y="1194"/>
                </a:lnTo>
                <a:lnTo>
                  <a:pt x="1343" y="1194"/>
                </a:lnTo>
                <a:lnTo>
                  <a:pt x="1301" y="1192"/>
                </a:lnTo>
                <a:lnTo>
                  <a:pt x="1258" y="1191"/>
                </a:lnTo>
                <a:lnTo>
                  <a:pt x="1214" y="1187"/>
                </a:lnTo>
                <a:lnTo>
                  <a:pt x="1171" y="1183"/>
                </a:lnTo>
                <a:lnTo>
                  <a:pt x="1125" y="1174"/>
                </a:lnTo>
                <a:lnTo>
                  <a:pt x="1080" y="1166"/>
                </a:lnTo>
                <a:lnTo>
                  <a:pt x="1035" y="1154"/>
                </a:lnTo>
                <a:lnTo>
                  <a:pt x="990" y="1142"/>
                </a:lnTo>
                <a:lnTo>
                  <a:pt x="943" y="1126"/>
                </a:lnTo>
                <a:lnTo>
                  <a:pt x="898" y="1108"/>
                </a:lnTo>
                <a:lnTo>
                  <a:pt x="851" y="1088"/>
                </a:lnTo>
                <a:lnTo>
                  <a:pt x="805" y="1065"/>
                </a:lnTo>
                <a:lnTo>
                  <a:pt x="760" y="1040"/>
                </a:lnTo>
                <a:lnTo>
                  <a:pt x="745" y="1030"/>
                </a:lnTo>
                <a:lnTo>
                  <a:pt x="723" y="1012"/>
                </a:lnTo>
                <a:lnTo>
                  <a:pt x="690" y="986"/>
                </a:lnTo>
                <a:lnTo>
                  <a:pt x="651" y="954"/>
                </a:lnTo>
                <a:lnTo>
                  <a:pt x="606" y="914"/>
                </a:lnTo>
                <a:lnTo>
                  <a:pt x="556" y="867"/>
                </a:lnTo>
                <a:lnTo>
                  <a:pt x="503" y="815"/>
                </a:lnTo>
                <a:lnTo>
                  <a:pt x="449" y="756"/>
                </a:lnTo>
                <a:lnTo>
                  <a:pt x="395" y="692"/>
                </a:lnTo>
                <a:lnTo>
                  <a:pt x="343" y="624"/>
                </a:lnTo>
                <a:lnTo>
                  <a:pt x="293" y="551"/>
                </a:lnTo>
                <a:lnTo>
                  <a:pt x="250" y="473"/>
                </a:lnTo>
                <a:lnTo>
                  <a:pt x="210" y="391"/>
                </a:lnTo>
                <a:lnTo>
                  <a:pt x="179" y="306"/>
                </a:lnTo>
                <a:lnTo>
                  <a:pt x="158" y="219"/>
                </a:lnTo>
                <a:lnTo>
                  <a:pt x="145" y="128"/>
                </a:lnTo>
                <a:lnTo>
                  <a:pt x="113" y="143"/>
                </a:lnTo>
                <a:lnTo>
                  <a:pt x="83" y="157"/>
                </a:lnTo>
                <a:lnTo>
                  <a:pt x="58" y="169"/>
                </a:lnTo>
                <a:lnTo>
                  <a:pt x="38" y="181"/>
                </a:lnTo>
                <a:lnTo>
                  <a:pt x="21" y="191"/>
                </a:lnTo>
                <a:lnTo>
                  <a:pt x="10" y="199"/>
                </a:lnTo>
                <a:lnTo>
                  <a:pt x="3" y="205"/>
                </a:lnTo>
                <a:lnTo>
                  <a:pt x="0" y="206"/>
                </a:lnTo>
                <a:lnTo>
                  <a:pt x="19" y="314"/>
                </a:lnTo>
                <a:lnTo>
                  <a:pt x="49" y="415"/>
                </a:lnTo>
                <a:lnTo>
                  <a:pt x="87" y="511"/>
                </a:lnTo>
                <a:lnTo>
                  <a:pt x="134" y="602"/>
                </a:lnTo>
                <a:lnTo>
                  <a:pt x="185" y="685"/>
                </a:lnTo>
                <a:lnTo>
                  <a:pt x="240" y="764"/>
                </a:lnTo>
                <a:lnTo>
                  <a:pt x="298" y="836"/>
                </a:lnTo>
                <a:lnTo>
                  <a:pt x="357" y="903"/>
                </a:lnTo>
                <a:lnTo>
                  <a:pt x="416" y="962"/>
                </a:lnTo>
                <a:lnTo>
                  <a:pt x="471" y="1014"/>
                </a:lnTo>
                <a:lnTo>
                  <a:pt x="525" y="1060"/>
                </a:lnTo>
                <a:lnTo>
                  <a:pt x="572" y="1098"/>
                </a:lnTo>
                <a:lnTo>
                  <a:pt x="613" y="1129"/>
                </a:lnTo>
                <a:lnTo>
                  <a:pt x="645" y="1151"/>
                </a:lnTo>
                <a:lnTo>
                  <a:pt x="666" y="1167"/>
                </a:lnTo>
                <a:lnTo>
                  <a:pt x="678" y="1174"/>
                </a:lnTo>
                <a:lnTo>
                  <a:pt x="680" y="1175"/>
                </a:lnTo>
                <a:lnTo>
                  <a:pt x="685" y="1177"/>
                </a:lnTo>
                <a:lnTo>
                  <a:pt x="724" y="1201"/>
                </a:lnTo>
                <a:lnTo>
                  <a:pt x="764" y="1222"/>
                </a:lnTo>
                <a:lnTo>
                  <a:pt x="803" y="1242"/>
                </a:lnTo>
                <a:lnTo>
                  <a:pt x="843" y="1260"/>
                </a:lnTo>
                <a:lnTo>
                  <a:pt x="882" y="1276"/>
                </a:lnTo>
                <a:lnTo>
                  <a:pt x="922" y="1291"/>
                </a:lnTo>
                <a:lnTo>
                  <a:pt x="962" y="1304"/>
                </a:lnTo>
                <a:lnTo>
                  <a:pt x="1001" y="1315"/>
                </a:lnTo>
                <a:lnTo>
                  <a:pt x="1041" y="1325"/>
                </a:lnTo>
                <a:lnTo>
                  <a:pt x="1080" y="1334"/>
                </a:lnTo>
                <a:lnTo>
                  <a:pt x="1118" y="1341"/>
                </a:lnTo>
                <a:lnTo>
                  <a:pt x="1158" y="1346"/>
                </a:lnTo>
                <a:lnTo>
                  <a:pt x="1196" y="1351"/>
                </a:lnTo>
                <a:lnTo>
                  <a:pt x="1234" y="1355"/>
                </a:lnTo>
                <a:lnTo>
                  <a:pt x="1272" y="1356"/>
                </a:lnTo>
                <a:lnTo>
                  <a:pt x="1309" y="1358"/>
                </a:lnTo>
                <a:lnTo>
                  <a:pt x="1381" y="1356"/>
                </a:lnTo>
                <a:lnTo>
                  <a:pt x="1452" y="1352"/>
                </a:lnTo>
                <a:lnTo>
                  <a:pt x="1518" y="1345"/>
                </a:lnTo>
                <a:lnTo>
                  <a:pt x="1583" y="1334"/>
                </a:lnTo>
                <a:lnTo>
                  <a:pt x="1645" y="1322"/>
                </a:lnTo>
                <a:lnTo>
                  <a:pt x="1703" y="1308"/>
                </a:lnTo>
                <a:lnTo>
                  <a:pt x="1757" y="1293"/>
                </a:lnTo>
                <a:lnTo>
                  <a:pt x="1808" y="1277"/>
                </a:lnTo>
                <a:lnTo>
                  <a:pt x="1853" y="1262"/>
                </a:lnTo>
                <a:lnTo>
                  <a:pt x="1894" y="1246"/>
                </a:lnTo>
                <a:lnTo>
                  <a:pt x="1930" y="1232"/>
                </a:lnTo>
                <a:lnTo>
                  <a:pt x="1961" y="1218"/>
                </a:lnTo>
                <a:lnTo>
                  <a:pt x="1987" y="1207"/>
                </a:lnTo>
                <a:lnTo>
                  <a:pt x="2007" y="1197"/>
                </a:lnTo>
                <a:lnTo>
                  <a:pt x="2019" y="1191"/>
                </a:lnTo>
                <a:lnTo>
                  <a:pt x="2026" y="1187"/>
                </a:lnTo>
                <a:lnTo>
                  <a:pt x="2066" y="1163"/>
                </a:lnTo>
                <a:lnTo>
                  <a:pt x="2065" y="1116"/>
                </a:lnTo>
                <a:lnTo>
                  <a:pt x="2059" y="1031"/>
                </a:lnTo>
                <a:lnTo>
                  <a:pt x="2049" y="951"/>
                </a:lnTo>
                <a:lnTo>
                  <a:pt x="2034" y="873"/>
                </a:lnTo>
                <a:lnTo>
                  <a:pt x="2015" y="797"/>
                </a:lnTo>
                <a:lnTo>
                  <a:pt x="1991" y="726"/>
                </a:lnTo>
                <a:lnTo>
                  <a:pt x="1964" y="657"/>
                </a:lnTo>
                <a:lnTo>
                  <a:pt x="1933" y="592"/>
                </a:lnTo>
                <a:lnTo>
                  <a:pt x="1901" y="530"/>
                </a:lnTo>
                <a:lnTo>
                  <a:pt x="1864" y="469"/>
                </a:lnTo>
                <a:lnTo>
                  <a:pt x="1827" y="411"/>
                </a:lnTo>
                <a:lnTo>
                  <a:pt x="1788" y="357"/>
                </a:lnTo>
                <a:lnTo>
                  <a:pt x="1748" y="308"/>
                </a:lnTo>
                <a:lnTo>
                  <a:pt x="1709" y="261"/>
                </a:lnTo>
                <a:lnTo>
                  <a:pt x="1669" y="217"/>
                </a:lnTo>
                <a:lnTo>
                  <a:pt x="1631" y="179"/>
                </a:lnTo>
                <a:lnTo>
                  <a:pt x="1594" y="144"/>
                </a:lnTo>
                <a:lnTo>
                  <a:pt x="1559" y="111"/>
                </a:lnTo>
                <a:lnTo>
                  <a:pt x="1528" y="85"/>
                </a:lnTo>
                <a:lnTo>
                  <a:pt x="1498" y="61"/>
                </a:lnTo>
                <a:lnTo>
                  <a:pt x="1473" y="41"/>
                </a:lnTo>
                <a:lnTo>
                  <a:pt x="1452" y="24"/>
                </a:lnTo>
                <a:lnTo>
                  <a:pt x="1435" y="13"/>
                </a:lnTo>
                <a:lnTo>
                  <a:pt x="1423" y="4"/>
                </a:lnTo>
                <a:lnTo>
                  <a:pt x="1418" y="0"/>
                </a:lnTo>
                <a:lnTo>
                  <a:pt x="1416" y="15"/>
                </a:lnTo>
                <a:lnTo>
                  <a:pt x="1413" y="55"/>
                </a:lnTo>
                <a:lnTo>
                  <a:pt x="1405" y="113"/>
                </a:lnTo>
                <a:lnTo>
                  <a:pt x="1392" y="181"/>
                </a:lnTo>
                <a:close/>
              </a:path>
            </a:pathLst>
          </a:custGeom>
          <a:solidFill>
            <a:srgbClr val="0000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9495" name="Freeform 7"/>
          <p:cNvSpPr>
            <a:spLocks/>
          </p:cNvSpPr>
          <p:nvPr/>
        </p:nvSpPr>
        <p:spPr bwMode="auto">
          <a:xfrm>
            <a:off x="3492500" y="5251450"/>
            <a:ext cx="1471613" cy="1243013"/>
          </a:xfrm>
          <a:custGeom>
            <a:avLst/>
            <a:gdLst/>
            <a:ahLst/>
            <a:cxnLst>
              <a:cxn ang="0">
                <a:pos x="1201" y="1307"/>
              </a:cxn>
              <a:cxn ang="0">
                <a:pos x="1176" y="1317"/>
              </a:cxn>
              <a:cxn ang="0">
                <a:pos x="1128" y="1334"/>
              </a:cxn>
              <a:cxn ang="0">
                <a:pos x="1059" y="1355"/>
              </a:cxn>
              <a:cxn ang="0">
                <a:pos x="972" y="1378"/>
              </a:cxn>
              <a:cxn ang="0">
                <a:pos x="867" y="1396"/>
              </a:cxn>
              <a:cxn ang="0">
                <a:pos x="750" y="1410"/>
              </a:cxn>
              <a:cxn ang="0">
                <a:pos x="623" y="1413"/>
              </a:cxn>
              <a:cxn ang="0">
                <a:pos x="487" y="1403"/>
              </a:cxn>
              <a:cxn ang="0">
                <a:pos x="347" y="1378"/>
              </a:cxn>
              <a:cxn ang="0">
                <a:pos x="205" y="1331"/>
              </a:cxn>
              <a:cxn ang="0">
                <a:pos x="165" y="1236"/>
              </a:cxn>
              <a:cxn ang="0">
                <a:pos x="199" y="1081"/>
              </a:cxn>
              <a:cxn ang="0">
                <a:pos x="271" y="886"/>
              </a:cxn>
              <a:cxn ang="0">
                <a:pos x="395" y="672"/>
              </a:cxn>
              <a:cxn ang="0">
                <a:pos x="585" y="462"/>
              </a:cxn>
              <a:cxn ang="0">
                <a:pos x="763" y="328"/>
              </a:cxn>
              <a:cxn ang="0">
                <a:pos x="802" y="307"/>
              </a:cxn>
              <a:cxn ang="0">
                <a:pos x="863" y="280"/>
              </a:cxn>
              <a:cxn ang="0">
                <a:pos x="942" y="247"/>
              </a:cxn>
              <a:cxn ang="0">
                <a:pos x="1037" y="216"/>
              </a:cxn>
              <a:cxn ang="0">
                <a:pos x="1145" y="188"/>
              </a:cxn>
              <a:cxn ang="0">
                <a:pos x="1265" y="165"/>
              </a:cxn>
              <a:cxn ang="0">
                <a:pos x="1393" y="155"/>
              </a:cxn>
              <a:cxn ang="0">
                <a:pos x="1525" y="158"/>
              </a:cxn>
              <a:cxn ang="0">
                <a:pos x="1660" y="179"/>
              </a:cxn>
              <a:cxn ang="0">
                <a:pos x="1795" y="220"/>
              </a:cxn>
              <a:cxn ang="0">
                <a:pos x="1853" y="134"/>
              </a:cxn>
              <a:cxn ang="0">
                <a:pos x="1799" y="59"/>
              </a:cxn>
              <a:cxn ang="0">
                <a:pos x="1634" y="18"/>
              </a:cxn>
              <a:cxn ang="0">
                <a:pos x="1474" y="1"/>
              </a:cxn>
              <a:cxn ang="0">
                <a:pos x="1323" y="3"/>
              </a:cxn>
              <a:cxn ang="0">
                <a:pos x="1182" y="20"/>
              </a:cxn>
              <a:cxn ang="0">
                <a:pos x="1054" y="47"/>
              </a:cxn>
              <a:cxn ang="0">
                <a:pos x="941" y="80"/>
              </a:cxn>
              <a:cxn ang="0">
                <a:pos x="845" y="116"/>
              </a:cxn>
              <a:cxn ang="0">
                <a:pos x="768" y="148"/>
              </a:cxn>
              <a:cxn ang="0">
                <a:pos x="715" y="175"/>
              </a:cxn>
              <a:cxn ang="0">
                <a:pos x="685" y="191"/>
              </a:cxn>
              <a:cxn ang="0">
                <a:pos x="675" y="198"/>
              </a:cxn>
              <a:cxn ang="0">
                <a:pos x="547" y="290"/>
              </a:cxn>
              <a:cxn ang="0">
                <a:pos x="435" y="387"/>
              </a:cxn>
              <a:cxn ang="0">
                <a:pos x="340" y="489"/>
              </a:cxn>
              <a:cxn ang="0">
                <a:pos x="261" y="593"/>
              </a:cxn>
              <a:cxn ang="0">
                <a:pos x="195" y="698"/>
              </a:cxn>
              <a:cxn ang="0">
                <a:pos x="75" y="961"/>
              </a:cxn>
              <a:cxn ang="0">
                <a:pos x="10" y="1235"/>
              </a:cxn>
              <a:cxn ang="0">
                <a:pos x="0" y="1358"/>
              </a:cxn>
              <a:cxn ang="0">
                <a:pos x="83" y="1447"/>
              </a:cxn>
              <a:cxn ang="0">
                <a:pos x="205" y="1496"/>
              </a:cxn>
              <a:cxn ang="0">
                <a:pos x="326" y="1533"/>
              </a:cxn>
              <a:cxn ang="0">
                <a:pos x="446" y="1554"/>
              </a:cxn>
              <a:cxn ang="0">
                <a:pos x="565" y="1566"/>
              </a:cxn>
              <a:cxn ang="0">
                <a:pos x="678" y="1567"/>
              </a:cxn>
              <a:cxn ang="0">
                <a:pos x="871" y="1549"/>
              </a:cxn>
              <a:cxn ang="0">
                <a:pos x="1041" y="1513"/>
              </a:cxn>
              <a:cxn ang="0">
                <a:pos x="1178" y="1472"/>
              </a:cxn>
              <a:cxn ang="0">
                <a:pos x="1278" y="1434"/>
              </a:cxn>
              <a:cxn ang="0">
                <a:pos x="1332" y="1412"/>
              </a:cxn>
              <a:cxn ang="0">
                <a:pos x="1322" y="1399"/>
              </a:cxn>
              <a:cxn ang="0">
                <a:pos x="1263" y="1358"/>
              </a:cxn>
              <a:cxn ang="0">
                <a:pos x="1201" y="1307"/>
              </a:cxn>
            </a:cxnLst>
            <a:rect l="0" t="0" r="r" b="b"/>
            <a:pathLst>
              <a:path w="1854" h="1567">
                <a:moveTo>
                  <a:pt x="1201" y="1307"/>
                </a:moveTo>
                <a:lnTo>
                  <a:pt x="1202" y="1306"/>
                </a:lnTo>
                <a:lnTo>
                  <a:pt x="1201" y="1307"/>
                </a:lnTo>
                <a:lnTo>
                  <a:pt x="1195" y="1308"/>
                </a:lnTo>
                <a:lnTo>
                  <a:pt x="1186" y="1313"/>
                </a:lnTo>
                <a:lnTo>
                  <a:pt x="1176" y="1317"/>
                </a:lnTo>
                <a:lnTo>
                  <a:pt x="1162" y="1321"/>
                </a:lnTo>
                <a:lnTo>
                  <a:pt x="1147" y="1327"/>
                </a:lnTo>
                <a:lnTo>
                  <a:pt x="1128" y="1334"/>
                </a:lnTo>
                <a:lnTo>
                  <a:pt x="1107" y="1341"/>
                </a:lnTo>
                <a:lnTo>
                  <a:pt x="1085" y="1348"/>
                </a:lnTo>
                <a:lnTo>
                  <a:pt x="1059" y="1355"/>
                </a:lnTo>
                <a:lnTo>
                  <a:pt x="1032" y="1362"/>
                </a:lnTo>
                <a:lnTo>
                  <a:pt x="1003" y="1371"/>
                </a:lnTo>
                <a:lnTo>
                  <a:pt x="972" y="1378"/>
                </a:lnTo>
                <a:lnTo>
                  <a:pt x="938" y="1385"/>
                </a:lnTo>
                <a:lnTo>
                  <a:pt x="904" y="1390"/>
                </a:lnTo>
                <a:lnTo>
                  <a:pt x="867" y="1396"/>
                </a:lnTo>
                <a:lnTo>
                  <a:pt x="829" y="1402"/>
                </a:lnTo>
                <a:lnTo>
                  <a:pt x="791" y="1406"/>
                </a:lnTo>
                <a:lnTo>
                  <a:pt x="750" y="1410"/>
                </a:lnTo>
                <a:lnTo>
                  <a:pt x="709" y="1413"/>
                </a:lnTo>
                <a:lnTo>
                  <a:pt x="667" y="1413"/>
                </a:lnTo>
                <a:lnTo>
                  <a:pt x="623" y="1413"/>
                </a:lnTo>
                <a:lnTo>
                  <a:pt x="578" y="1412"/>
                </a:lnTo>
                <a:lnTo>
                  <a:pt x="534" y="1409"/>
                </a:lnTo>
                <a:lnTo>
                  <a:pt x="487" y="1403"/>
                </a:lnTo>
                <a:lnTo>
                  <a:pt x="441" y="1397"/>
                </a:lnTo>
                <a:lnTo>
                  <a:pt x="394" y="1387"/>
                </a:lnTo>
                <a:lnTo>
                  <a:pt x="347" y="1378"/>
                </a:lnTo>
                <a:lnTo>
                  <a:pt x="299" y="1363"/>
                </a:lnTo>
                <a:lnTo>
                  <a:pt x="251" y="1348"/>
                </a:lnTo>
                <a:lnTo>
                  <a:pt x="205" y="1331"/>
                </a:lnTo>
                <a:lnTo>
                  <a:pt x="157" y="1310"/>
                </a:lnTo>
                <a:lnTo>
                  <a:pt x="160" y="1277"/>
                </a:lnTo>
                <a:lnTo>
                  <a:pt x="165" y="1236"/>
                </a:lnTo>
                <a:lnTo>
                  <a:pt x="174" y="1191"/>
                </a:lnTo>
                <a:lnTo>
                  <a:pt x="185" y="1139"/>
                </a:lnTo>
                <a:lnTo>
                  <a:pt x="199" y="1081"/>
                </a:lnTo>
                <a:lnTo>
                  <a:pt x="219" y="1019"/>
                </a:lnTo>
                <a:lnTo>
                  <a:pt x="243" y="954"/>
                </a:lnTo>
                <a:lnTo>
                  <a:pt x="271" y="886"/>
                </a:lnTo>
                <a:lnTo>
                  <a:pt x="306" y="817"/>
                </a:lnTo>
                <a:lnTo>
                  <a:pt x="347" y="745"/>
                </a:lnTo>
                <a:lnTo>
                  <a:pt x="395" y="672"/>
                </a:lnTo>
                <a:lnTo>
                  <a:pt x="451" y="602"/>
                </a:lnTo>
                <a:lnTo>
                  <a:pt x="514" y="531"/>
                </a:lnTo>
                <a:lnTo>
                  <a:pt x="585" y="462"/>
                </a:lnTo>
                <a:lnTo>
                  <a:pt x="665" y="396"/>
                </a:lnTo>
                <a:lnTo>
                  <a:pt x="756" y="332"/>
                </a:lnTo>
                <a:lnTo>
                  <a:pt x="763" y="328"/>
                </a:lnTo>
                <a:lnTo>
                  <a:pt x="774" y="322"/>
                </a:lnTo>
                <a:lnTo>
                  <a:pt x="787" y="315"/>
                </a:lnTo>
                <a:lnTo>
                  <a:pt x="802" y="307"/>
                </a:lnTo>
                <a:lnTo>
                  <a:pt x="819" y="298"/>
                </a:lnTo>
                <a:lnTo>
                  <a:pt x="840" y="290"/>
                </a:lnTo>
                <a:lnTo>
                  <a:pt x="863" y="280"/>
                </a:lnTo>
                <a:lnTo>
                  <a:pt x="887" y="270"/>
                </a:lnTo>
                <a:lnTo>
                  <a:pt x="914" y="258"/>
                </a:lnTo>
                <a:lnTo>
                  <a:pt x="942" y="247"/>
                </a:lnTo>
                <a:lnTo>
                  <a:pt x="972" y="237"/>
                </a:lnTo>
                <a:lnTo>
                  <a:pt x="1004" y="226"/>
                </a:lnTo>
                <a:lnTo>
                  <a:pt x="1037" y="216"/>
                </a:lnTo>
                <a:lnTo>
                  <a:pt x="1072" y="206"/>
                </a:lnTo>
                <a:lnTo>
                  <a:pt x="1109" y="196"/>
                </a:lnTo>
                <a:lnTo>
                  <a:pt x="1145" y="188"/>
                </a:lnTo>
                <a:lnTo>
                  <a:pt x="1185" y="179"/>
                </a:lnTo>
                <a:lnTo>
                  <a:pt x="1225" y="172"/>
                </a:lnTo>
                <a:lnTo>
                  <a:pt x="1265" y="165"/>
                </a:lnTo>
                <a:lnTo>
                  <a:pt x="1306" y="161"/>
                </a:lnTo>
                <a:lnTo>
                  <a:pt x="1349" y="157"/>
                </a:lnTo>
                <a:lnTo>
                  <a:pt x="1393" y="155"/>
                </a:lnTo>
                <a:lnTo>
                  <a:pt x="1436" y="154"/>
                </a:lnTo>
                <a:lnTo>
                  <a:pt x="1480" y="155"/>
                </a:lnTo>
                <a:lnTo>
                  <a:pt x="1525" y="158"/>
                </a:lnTo>
                <a:lnTo>
                  <a:pt x="1571" y="162"/>
                </a:lnTo>
                <a:lnTo>
                  <a:pt x="1614" y="169"/>
                </a:lnTo>
                <a:lnTo>
                  <a:pt x="1660" y="179"/>
                </a:lnTo>
                <a:lnTo>
                  <a:pt x="1705" y="191"/>
                </a:lnTo>
                <a:lnTo>
                  <a:pt x="1750" y="205"/>
                </a:lnTo>
                <a:lnTo>
                  <a:pt x="1795" y="220"/>
                </a:lnTo>
                <a:lnTo>
                  <a:pt x="1839" y="240"/>
                </a:lnTo>
                <a:lnTo>
                  <a:pt x="1847" y="186"/>
                </a:lnTo>
                <a:lnTo>
                  <a:pt x="1853" y="134"/>
                </a:lnTo>
                <a:lnTo>
                  <a:pt x="1854" y="95"/>
                </a:lnTo>
                <a:lnTo>
                  <a:pt x="1854" y="79"/>
                </a:lnTo>
                <a:lnTo>
                  <a:pt x="1799" y="59"/>
                </a:lnTo>
                <a:lnTo>
                  <a:pt x="1743" y="44"/>
                </a:lnTo>
                <a:lnTo>
                  <a:pt x="1688" y="30"/>
                </a:lnTo>
                <a:lnTo>
                  <a:pt x="1634" y="18"/>
                </a:lnTo>
                <a:lnTo>
                  <a:pt x="1580" y="11"/>
                </a:lnTo>
                <a:lnTo>
                  <a:pt x="1527" y="6"/>
                </a:lnTo>
                <a:lnTo>
                  <a:pt x="1474" y="1"/>
                </a:lnTo>
                <a:lnTo>
                  <a:pt x="1424" y="0"/>
                </a:lnTo>
                <a:lnTo>
                  <a:pt x="1373" y="1"/>
                </a:lnTo>
                <a:lnTo>
                  <a:pt x="1323" y="3"/>
                </a:lnTo>
                <a:lnTo>
                  <a:pt x="1275" y="7"/>
                </a:lnTo>
                <a:lnTo>
                  <a:pt x="1229" y="13"/>
                </a:lnTo>
                <a:lnTo>
                  <a:pt x="1182" y="20"/>
                </a:lnTo>
                <a:lnTo>
                  <a:pt x="1138" y="28"/>
                </a:lnTo>
                <a:lnTo>
                  <a:pt x="1096" y="37"/>
                </a:lnTo>
                <a:lnTo>
                  <a:pt x="1054" y="47"/>
                </a:lnTo>
                <a:lnTo>
                  <a:pt x="1014" y="58"/>
                </a:lnTo>
                <a:lnTo>
                  <a:pt x="977" y="69"/>
                </a:lnTo>
                <a:lnTo>
                  <a:pt x="941" y="80"/>
                </a:lnTo>
                <a:lnTo>
                  <a:pt x="907" y="92"/>
                </a:lnTo>
                <a:lnTo>
                  <a:pt x="874" y="103"/>
                </a:lnTo>
                <a:lnTo>
                  <a:pt x="845" y="116"/>
                </a:lnTo>
                <a:lnTo>
                  <a:pt x="818" y="127"/>
                </a:lnTo>
                <a:lnTo>
                  <a:pt x="792" y="138"/>
                </a:lnTo>
                <a:lnTo>
                  <a:pt x="768" y="148"/>
                </a:lnTo>
                <a:lnTo>
                  <a:pt x="749" y="158"/>
                </a:lnTo>
                <a:lnTo>
                  <a:pt x="730" y="168"/>
                </a:lnTo>
                <a:lnTo>
                  <a:pt x="715" y="175"/>
                </a:lnTo>
                <a:lnTo>
                  <a:pt x="702" y="182"/>
                </a:lnTo>
                <a:lnTo>
                  <a:pt x="692" y="188"/>
                </a:lnTo>
                <a:lnTo>
                  <a:pt x="685" y="191"/>
                </a:lnTo>
                <a:lnTo>
                  <a:pt x="681" y="193"/>
                </a:lnTo>
                <a:lnTo>
                  <a:pt x="678" y="195"/>
                </a:lnTo>
                <a:lnTo>
                  <a:pt x="675" y="198"/>
                </a:lnTo>
                <a:lnTo>
                  <a:pt x="630" y="227"/>
                </a:lnTo>
                <a:lnTo>
                  <a:pt x="588" y="258"/>
                </a:lnTo>
                <a:lnTo>
                  <a:pt x="547" y="290"/>
                </a:lnTo>
                <a:lnTo>
                  <a:pt x="508" y="322"/>
                </a:lnTo>
                <a:lnTo>
                  <a:pt x="470" y="355"/>
                </a:lnTo>
                <a:lnTo>
                  <a:pt x="435" y="387"/>
                </a:lnTo>
                <a:lnTo>
                  <a:pt x="403" y="421"/>
                </a:lnTo>
                <a:lnTo>
                  <a:pt x="370" y="455"/>
                </a:lnTo>
                <a:lnTo>
                  <a:pt x="340" y="489"/>
                </a:lnTo>
                <a:lnTo>
                  <a:pt x="312" y="524"/>
                </a:lnTo>
                <a:lnTo>
                  <a:pt x="285" y="558"/>
                </a:lnTo>
                <a:lnTo>
                  <a:pt x="261" y="593"/>
                </a:lnTo>
                <a:lnTo>
                  <a:pt x="237" y="627"/>
                </a:lnTo>
                <a:lnTo>
                  <a:pt x="215" y="663"/>
                </a:lnTo>
                <a:lnTo>
                  <a:pt x="195" y="698"/>
                </a:lnTo>
                <a:lnTo>
                  <a:pt x="175" y="732"/>
                </a:lnTo>
                <a:lnTo>
                  <a:pt x="119" y="849"/>
                </a:lnTo>
                <a:lnTo>
                  <a:pt x="75" y="961"/>
                </a:lnTo>
                <a:lnTo>
                  <a:pt x="44" y="1064"/>
                </a:lnTo>
                <a:lnTo>
                  <a:pt x="23" y="1157"/>
                </a:lnTo>
                <a:lnTo>
                  <a:pt x="10" y="1235"/>
                </a:lnTo>
                <a:lnTo>
                  <a:pt x="3" y="1297"/>
                </a:lnTo>
                <a:lnTo>
                  <a:pt x="0" y="1338"/>
                </a:lnTo>
                <a:lnTo>
                  <a:pt x="0" y="1358"/>
                </a:lnTo>
                <a:lnTo>
                  <a:pt x="0" y="1404"/>
                </a:lnTo>
                <a:lnTo>
                  <a:pt x="42" y="1426"/>
                </a:lnTo>
                <a:lnTo>
                  <a:pt x="83" y="1447"/>
                </a:lnTo>
                <a:lnTo>
                  <a:pt x="123" y="1465"/>
                </a:lnTo>
                <a:lnTo>
                  <a:pt x="164" y="1482"/>
                </a:lnTo>
                <a:lnTo>
                  <a:pt x="205" y="1496"/>
                </a:lnTo>
                <a:lnTo>
                  <a:pt x="246" y="1510"/>
                </a:lnTo>
                <a:lnTo>
                  <a:pt x="285" y="1522"/>
                </a:lnTo>
                <a:lnTo>
                  <a:pt x="326" y="1533"/>
                </a:lnTo>
                <a:lnTo>
                  <a:pt x="367" y="1542"/>
                </a:lnTo>
                <a:lnTo>
                  <a:pt x="407" y="1549"/>
                </a:lnTo>
                <a:lnTo>
                  <a:pt x="446" y="1554"/>
                </a:lnTo>
                <a:lnTo>
                  <a:pt x="486" y="1560"/>
                </a:lnTo>
                <a:lnTo>
                  <a:pt x="525" y="1563"/>
                </a:lnTo>
                <a:lnTo>
                  <a:pt x="565" y="1566"/>
                </a:lnTo>
                <a:lnTo>
                  <a:pt x="603" y="1567"/>
                </a:lnTo>
                <a:lnTo>
                  <a:pt x="641" y="1567"/>
                </a:lnTo>
                <a:lnTo>
                  <a:pt x="678" y="1567"/>
                </a:lnTo>
                <a:lnTo>
                  <a:pt x="744" y="1563"/>
                </a:lnTo>
                <a:lnTo>
                  <a:pt x="809" y="1557"/>
                </a:lnTo>
                <a:lnTo>
                  <a:pt x="871" y="1549"/>
                </a:lnTo>
                <a:lnTo>
                  <a:pt x="931" y="1539"/>
                </a:lnTo>
                <a:lnTo>
                  <a:pt x="987" y="1526"/>
                </a:lnTo>
                <a:lnTo>
                  <a:pt x="1041" y="1513"/>
                </a:lnTo>
                <a:lnTo>
                  <a:pt x="1090" y="1501"/>
                </a:lnTo>
                <a:lnTo>
                  <a:pt x="1137" y="1486"/>
                </a:lnTo>
                <a:lnTo>
                  <a:pt x="1178" y="1472"/>
                </a:lnTo>
                <a:lnTo>
                  <a:pt x="1216" y="1460"/>
                </a:lnTo>
                <a:lnTo>
                  <a:pt x="1250" y="1447"/>
                </a:lnTo>
                <a:lnTo>
                  <a:pt x="1278" y="1434"/>
                </a:lnTo>
                <a:lnTo>
                  <a:pt x="1301" y="1426"/>
                </a:lnTo>
                <a:lnTo>
                  <a:pt x="1319" y="1417"/>
                </a:lnTo>
                <a:lnTo>
                  <a:pt x="1332" y="1412"/>
                </a:lnTo>
                <a:lnTo>
                  <a:pt x="1338" y="1409"/>
                </a:lnTo>
                <a:lnTo>
                  <a:pt x="1333" y="1406"/>
                </a:lnTo>
                <a:lnTo>
                  <a:pt x="1322" y="1399"/>
                </a:lnTo>
                <a:lnTo>
                  <a:pt x="1305" y="1387"/>
                </a:lnTo>
                <a:lnTo>
                  <a:pt x="1285" y="1373"/>
                </a:lnTo>
                <a:lnTo>
                  <a:pt x="1263" y="1358"/>
                </a:lnTo>
                <a:lnTo>
                  <a:pt x="1240" y="1341"/>
                </a:lnTo>
                <a:lnTo>
                  <a:pt x="1219" y="1324"/>
                </a:lnTo>
                <a:lnTo>
                  <a:pt x="1201" y="1307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9496" name="Text Box 8"/>
          <p:cNvSpPr txBox="1">
            <a:spLocks noChangeArrowheads="1"/>
          </p:cNvSpPr>
          <p:nvPr/>
        </p:nvSpPr>
        <p:spPr bwMode="auto">
          <a:xfrm>
            <a:off x="4067175" y="3933825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ja-JP" altLang="en-US" sz="2400">
                <a:latin typeface="Verdana" pitchFamily="34" charset="0"/>
              </a:rPr>
              <a:t>はっきり</a:t>
            </a:r>
          </a:p>
        </p:txBody>
      </p:sp>
      <p:sp>
        <p:nvSpPr>
          <p:cNvPr id="959497" name="Text Box 9"/>
          <p:cNvSpPr txBox="1">
            <a:spLocks noChangeArrowheads="1"/>
          </p:cNvSpPr>
          <p:nvPr/>
        </p:nvSpPr>
        <p:spPr bwMode="auto">
          <a:xfrm>
            <a:off x="2195513" y="6092825"/>
            <a:ext cx="126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ja-JP" altLang="en-US" sz="2400">
                <a:latin typeface="Verdana" pitchFamily="34" charset="0"/>
              </a:rPr>
              <a:t>見やすく</a:t>
            </a:r>
          </a:p>
        </p:txBody>
      </p:sp>
      <p:sp>
        <p:nvSpPr>
          <p:cNvPr id="959498" name="Text Box 10"/>
          <p:cNvSpPr txBox="1">
            <a:spLocks noChangeArrowheads="1"/>
          </p:cNvSpPr>
          <p:nvPr/>
        </p:nvSpPr>
        <p:spPr bwMode="auto">
          <a:xfrm>
            <a:off x="5795963" y="6092825"/>
            <a:ext cx="1195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ja-JP" altLang="en-US" sz="2400">
                <a:latin typeface="Verdana" pitchFamily="34" charset="0"/>
              </a:rPr>
              <a:t>しっかり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59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959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9594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959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959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959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959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959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3" grpId="0" animBg="1"/>
      <p:bldP spid="959494" grpId="0" animBg="1"/>
      <p:bldP spid="959495" grpId="0" animBg="1"/>
      <p:bldP spid="959496" grpId="0"/>
      <p:bldP spid="959497" grpId="0"/>
      <p:bldP spid="9594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最初に：ストーリーラインを作る</a:t>
            </a:r>
          </a:p>
        </p:txBody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1412875"/>
            <a:ext cx="7616825" cy="4083050"/>
          </a:xfrm>
        </p:spPr>
        <p:txBody>
          <a:bodyPr/>
          <a:lstStyle/>
          <a:p>
            <a:r>
              <a:rPr lang="ja-JP" altLang="en-US" sz="4800"/>
              <a:t>メッセージを明確にする</a:t>
            </a:r>
          </a:p>
          <a:p>
            <a:r>
              <a:rPr lang="ja-JP" altLang="en-US" sz="4800"/>
              <a:t>ストーリーを構築する</a:t>
            </a:r>
          </a:p>
          <a:p>
            <a:endParaRPr lang="en-US" altLang="ja-JP" sz="480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メッセージを明確にする</a:t>
            </a:r>
          </a:p>
        </p:txBody>
      </p:sp>
      <p:sp>
        <p:nvSpPr>
          <p:cNvPr id="91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975" cy="5472113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メインメッセージ</a:t>
            </a:r>
            <a:r>
              <a:rPr lang="ja-JP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とは何か？</a:t>
            </a:r>
          </a:p>
          <a:p>
            <a:pPr>
              <a:lnSpc>
                <a:spcPct val="90000"/>
              </a:lnSpc>
            </a:pPr>
            <a:r>
              <a:rPr lang="ja-JP" altLang="en-US"/>
              <a:t>「最も訴えたいこと」である</a:t>
            </a:r>
          </a:p>
          <a:p>
            <a:pPr>
              <a:lnSpc>
                <a:spcPct val="90000"/>
              </a:lnSpc>
            </a:pPr>
            <a:r>
              <a:rPr lang="ja-JP" altLang="en-US"/>
              <a:t>メインメッセージが曖昧だと、発表自体が曖昧になる</a:t>
            </a:r>
          </a:p>
          <a:p>
            <a:pPr>
              <a:lnSpc>
                <a:spcPct val="90000"/>
              </a:lnSpc>
            </a:pPr>
            <a:r>
              <a:rPr kumimoji="0" lang="ja-JP" altLang="en-US"/>
              <a:t>メインメッセージはスライド作成からプレゼンの終わりまで意識し続けること</a:t>
            </a:r>
          </a:p>
          <a:p>
            <a:pPr>
              <a:lnSpc>
                <a:spcPct val="90000"/>
              </a:lnSpc>
            </a:pPr>
            <a:r>
              <a:rPr lang="ja-JP" altLang="en-US"/>
              <a:t>（具体例）</a:t>
            </a:r>
          </a:p>
          <a:p>
            <a:pPr>
              <a:lnSpc>
                <a:spcPct val="90000"/>
              </a:lnSpc>
            </a:pPr>
            <a:r>
              <a:rPr lang="ja-JP" altLang="en-US"/>
              <a:t>「終身雇用制度について」ではなく、</a:t>
            </a:r>
          </a:p>
          <a:p>
            <a:pPr>
              <a:lnSpc>
                <a:spcPct val="90000"/>
              </a:lnSpc>
            </a:pPr>
            <a:r>
              <a:rPr lang="ja-JP" altLang="en-US">
                <a:solidFill>
                  <a:schemeClr val="tx1"/>
                </a:solidFill>
              </a:rPr>
              <a:t>「終身雇用制度は崩壊しつつある」が望ましい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ストーリーを構築する</a:t>
            </a:r>
          </a:p>
        </p:txBody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8207375" cy="4114800"/>
          </a:xfrm>
        </p:spPr>
        <p:txBody>
          <a:bodyPr/>
          <a:lstStyle/>
          <a:p>
            <a:r>
              <a:rPr lang="ja-JP" altLang="en-US" sz="4000"/>
              <a:t>話の流れはシンプルに</a:t>
            </a:r>
          </a:p>
          <a:p>
            <a:r>
              <a:rPr lang="ja-JP" altLang="en-US" sz="4000"/>
              <a:t>スライドは話し言葉の補佐役として使う</a:t>
            </a:r>
          </a:p>
          <a:p>
            <a:r>
              <a:rPr lang="ja-JP" altLang="en-US" sz="4000"/>
              <a:t>主役はあくまでも「人」＝発表者である</a:t>
            </a:r>
          </a:p>
          <a:p>
            <a:endParaRPr lang="ja-JP" altLang="en-US" sz="4000"/>
          </a:p>
          <a:p>
            <a:endParaRPr lang="en-US" altLang="ja-JP" sz="4000"/>
          </a:p>
        </p:txBody>
      </p:sp>
      <p:pic>
        <p:nvPicPr>
          <p:cNvPr id="920580" name="Picture 4" descr="v0pyrpyw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4221163"/>
            <a:ext cx="2301875" cy="230346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0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0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ストーリーラインはシンプルに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3600"/>
              <a:t>起承転結を意識してスライドを作る</a:t>
            </a:r>
          </a:p>
          <a:p>
            <a:r>
              <a:rPr lang="ja-JP" altLang="en-US" sz="3600"/>
              <a:t>ただし、以下の点を忘れないように</a:t>
            </a:r>
          </a:p>
          <a:p>
            <a:pPr lvl="1"/>
            <a:r>
              <a:rPr lang="ja-JP" altLang="en-US" sz="3200"/>
              <a:t>聴衆は、「解説」を聞きたいのではない</a:t>
            </a:r>
          </a:p>
          <a:p>
            <a:pPr lvl="1"/>
            <a:r>
              <a:rPr lang="ja-JP" altLang="en-US" sz="3200"/>
              <a:t>聴衆は、「結論」を聞きたいのだ</a:t>
            </a:r>
          </a:p>
          <a:p>
            <a:pPr>
              <a:buFont typeface="Wingdings" pitchFamily="2" charset="2"/>
              <a:buNone/>
            </a:pPr>
            <a:endParaRPr lang="en-US" altLang="ja-JP" sz="3600"/>
          </a:p>
        </p:txBody>
      </p:sp>
      <p:pic>
        <p:nvPicPr>
          <p:cNvPr id="921604" name="Picture 4" descr="vqvywoqe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4076700"/>
            <a:ext cx="3657600" cy="239553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0813"/>
            <a:ext cx="8229600" cy="701675"/>
          </a:xfrm>
        </p:spPr>
        <p:txBody>
          <a:bodyPr/>
          <a:lstStyle/>
          <a:p>
            <a:r>
              <a:rPr lang="ja-JP" altLang="en-US"/>
              <a:t>次に：スライドをデザインする</a:t>
            </a:r>
          </a:p>
        </p:txBody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68413"/>
            <a:ext cx="8064500" cy="4895850"/>
          </a:xfrm>
        </p:spPr>
        <p:txBody>
          <a:bodyPr/>
          <a:lstStyle/>
          <a:p>
            <a:r>
              <a:rPr lang="ja-JP" altLang="en-US"/>
              <a:t>インスタントウイザード、テンプレートを使う</a:t>
            </a:r>
          </a:p>
          <a:p>
            <a:r>
              <a:rPr lang="ja-JP" altLang="en-US"/>
              <a:t>デザインのルールを適用する</a:t>
            </a:r>
          </a:p>
          <a:p>
            <a:r>
              <a:rPr lang="ja-JP" altLang="en-US"/>
              <a:t>オートシェイプを使う</a:t>
            </a:r>
          </a:p>
          <a:p>
            <a:r>
              <a:rPr lang="ja-JP" altLang="en-US"/>
              <a:t>クリップアートを使う</a:t>
            </a:r>
          </a:p>
          <a:p>
            <a:r>
              <a:rPr lang="ja-JP" altLang="en-US"/>
              <a:t>グラフを描く</a:t>
            </a:r>
          </a:p>
          <a:p>
            <a:r>
              <a:rPr lang="ja-JP" altLang="en-US"/>
              <a:t>動画・アニメーションを使う</a:t>
            </a:r>
          </a:p>
          <a:p>
            <a:r>
              <a:rPr lang="ja-JP" altLang="en-US"/>
              <a:t>スライドショーを使う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テンプレートを使う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5538"/>
            <a:ext cx="8077200" cy="4970462"/>
          </a:xfrm>
        </p:spPr>
        <p:txBody>
          <a:bodyPr/>
          <a:lstStyle/>
          <a:p>
            <a:r>
              <a:rPr lang="ja-JP" altLang="en-US" sz="3600"/>
              <a:t>デザインテンプレート、プレゼンテーション</a:t>
            </a:r>
          </a:p>
          <a:p>
            <a:pPr lvl="1"/>
            <a:r>
              <a:rPr lang="ja-JP" altLang="en-US" sz="3200"/>
              <a:t>レイアウト</a:t>
            </a:r>
          </a:p>
          <a:p>
            <a:pPr lvl="1"/>
            <a:r>
              <a:rPr lang="ja-JP" altLang="en-US" sz="3200"/>
              <a:t>色とコントラスト</a:t>
            </a:r>
          </a:p>
          <a:p>
            <a:pPr lvl="1"/>
            <a:r>
              <a:rPr lang="ja-JP" altLang="en-US" sz="3200"/>
              <a:t>バックグラウンド</a:t>
            </a:r>
          </a:p>
          <a:p>
            <a:pPr lvl="1"/>
            <a:r>
              <a:rPr lang="ja-JP" altLang="en-US" sz="3200"/>
              <a:t>フォント</a:t>
            </a:r>
          </a:p>
          <a:p>
            <a:r>
              <a:rPr lang="ja-JP" altLang="en-US" sz="3600"/>
              <a:t>インスタントウイザード</a:t>
            </a:r>
          </a:p>
          <a:p>
            <a:pPr lvl="1"/>
            <a:r>
              <a:rPr lang="ja-JP" altLang="en-US" sz="3200"/>
              <a:t>内容も準備されているが定型的過ぎる</a:t>
            </a:r>
          </a:p>
          <a:p>
            <a:pPr lvl="1">
              <a:buFont typeface="Wingdings" pitchFamily="2" charset="2"/>
              <a:buNone/>
            </a:pPr>
            <a:endParaRPr lang="en-US" altLang="ja-JP" sz="320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デザインのルール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4000"/>
              <a:t>画面の構成</a:t>
            </a:r>
          </a:p>
          <a:p>
            <a:r>
              <a:rPr lang="ja-JP" altLang="en-US" sz="4000"/>
              <a:t>文字のルール</a:t>
            </a:r>
          </a:p>
          <a:p>
            <a:r>
              <a:rPr lang="ja-JP" altLang="en-US" sz="4000"/>
              <a:t>視点の移動</a:t>
            </a:r>
          </a:p>
          <a:p>
            <a:r>
              <a:rPr lang="ja-JP" altLang="en-US" sz="4000"/>
              <a:t>黄金分割</a:t>
            </a:r>
          </a:p>
          <a:p>
            <a:r>
              <a:rPr lang="ja-JP" altLang="en-US" sz="4000"/>
              <a:t>前進色と後退色</a:t>
            </a:r>
          </a:p>
          <a:p>
            <a:r>
              <a:rPr lang="ja-JP" altLang="en-US" sz="4000"/>
              <a:t>コントラスト</a:t>
            </a:r>
          </a:p>
          <a:p>
            <a:r>
              <a:rPr lang="ja-JP" altLang="en-US" sz="4000"/>
              <a:t>テクスチャや画像の背景</a:t>
            </a:r>
          </a:p>
          <a:p>
            <a:endParaRPr lang="en-US" altLang="ja-JP" sz="400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">
  <a:themeElements>
    <a:clrScheme name="21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21">
      <a:majorFont>
        <a:latin typeface="ＭＳ Ｐゴシック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21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8471</TotalTime>
  <Words>1114</Words>
  <Application>Microsoft Office PowerPoint</Application>
  <PresentationFormat>画面に合わせる (4:3)</PresentationFormat>
  <Paragraphs>250</Paragraphs>
  <Slides>29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1" baseType="lpstr">
      <vt:lpstr>21</vt:lpstr>
      <vt:lpstr>Image</vt:lpstr>
      <vt:lpstr>論理的なプレゼンとは</vt:lpstr>
      <vt:lpstr>学ぶこと</vt:lpstr>
      <vt:lpstr>最初に：ストーリーラインを作る</vt:lpstr>
      <vt:lpstr>メッセージを明確にする</vt:lpstr>
      <vt:lpstr>ストーリーを構築する</vt:lpstr>
      <vt:lpstr>ストーリーラインはシンプルに</vt:lpstr>
      <vt:lpstr>次に：スライドをデザインする</vt:lpstr>
      <vt:lpstr>テンプレートを使う</vt:lpstr>
      <vt:lpstr>デザインのルール</vt:lpstr>
      <vt:lpstr>画面の構成を意識する</vt:lpstr>
      <vt:lpstr>文字のルール</vt:lpstr>
      <vt:lpstr>タイトルは４４ｐ～３６ｐを基準とする</vt:lpstr>
      <vt:lpstr>視点の移動も意識する</vt:lpstr>
      <vt:lpstr>黄金分割</vt:lpstr>
      <vt:lpstr>前進色と後退色</vt:lpstr>
      <vt:lpstr>コントラスト</vt:lpstr>
      <vt:lpstr>テクスチャや画像の背景</vt:lpstr>
      <vt:lpstr>　　画像をどう扱うか？</vt:lpstr>
      <vt:lpstr>　良くないプレゼンテーションとは</vt:lpstr>
      <vt:lpstr>論理的な思考方法の必要性</vt:lpstr>
      <vt:lpstr>「論理的である」必要性</vt:lpstr>
      <vt:lpstr>論理的な思考の仕組み</vt:lpstr>
      <vt:lpstr>論理ピラミッド</vt:lpstr>
      <vt:lpstr>MECEとは？</vt:lpstr>
      <vt:lpstr>MECE（１）</vt:lpstr>
      <vt:lpstr>MECE（２）</vt:lpstr>
      <vt:lpstr>論理構造のMECE化</vt:lpstr>
      <vt:lpstr>論理ピラミッドとMECE</vt:lpstr>
      <vt:lpstr>まとめ</vt:lpstr>
    </vt:vector>
  </TitlesOfParts>
  <Company>BITMEMES.COM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Hirano Shigemi</dc:creator>
  <cp:lastModifiedBy>santa</cp:lastModifiedBy>
  <cp:revision>171</cp:revision>
  <dcterms:created xsi:type="dcterms:W3CDTF">2004-02-14T15:49:56Z</dcterms:created>
  <dcterms:modified xsi:type="dcterms:W3CDTF">2011-03-29T05:00:38Z</dcterms:modified>
</cp:coreProperties>
</file>