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4" r:id="rId3"/>
    <p:sldId id="296" r:id="rId4"/>
    <p:sldId id="295" r:id="rId5"/>
    <p:sldId id="281" r:id="rId6"/>
    <p:sldId id="282" r:id="rId7"/>
    <p:sldId id="285" r:id="rId8"/>
    <p:sldId id="283" r:id="rId9"/>
    <p:sldId id="284" r:id="rId10"/>
    <p:sldId id="297" r:id="rId11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33"/>
    <a:srgbClr val="FFFF99"/>
    <a:srgbClr val="FFCC99"/>
    <a:srgbClr val="969696"/>
    <a:srgbClr val="B2B2B2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9" autoAdjust="0"/>
    <p:restoredTop sz="86423" autoAdjust="0"/>
  </p:normalViewPr>
  <p:slideViewPr>
    <p:cSldViewPr>
      <p:cViewPr varScale="1">
        <p:scale>
          <a:sx n="41" d="100"/>
          <a:sy n="41" d="100"/>
        </p:scale>
        <p:origin x="-9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72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72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781EA948-230F-40FE-B317-203B87B8C1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6024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67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7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7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67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6E146B2D-D12D-46DB-AC8A-A524377F70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7704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7D103-7A3A-449E-8D8F-CE216298FC8F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038350"/>
            <a:ext cx="7772400" cy="70167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573463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7990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447800" y="6019800"/>
            <a:ext cx="1622425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799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98825" y="6019800"/>
            <a:ext cx="2997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799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77025" y="6019800"/>
            <a:ext cx="1371600" cy="457200"/>
          </a:xfrm>
        </p:spPr>
        <p:txBody>
          <a:bodyPr/>
          <a:lstStyle>
            <a:lvl1pPr>
              <a:defRPr/>
            </a:lvl1pPr>
          </a:lstStyle>
          <a:p>
            <a:fld id="{EC674D09-0589-4D6A-8097-CED9182753E4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79911" name="Picture 7" descr="ku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573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6" grpId="0"/>
      <p:bldP spid="379907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99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990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29EE3-0BCE-4651-8E28-B6ED0DF80BE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16125" cy="59039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11188" y="333375"/>
            <a:ext cx="5895975" cy="59039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DFEAE-5A2D-4FF3-BF6B-2E0EA551D3E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5286F-40FA-4A85-897A-18F561F581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2ACF4-295D-4AD1-AB87-32540D72B42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11188" y="1341438"/>
            <a:ext cx="39560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19638" y="1341438"/>
            <a:ext cx="39560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31D9B-588C-41AE-AD96-73B605E6783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BE91A-82B2-42C0-B9DC-0DA56E48351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57394-1472-4122-B7F5-B606401C022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C5B5A-57EF-4348-9052-1D6BD86FB4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C5554-E7BB-4FC3-B629-8C79D352E72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EA80D-28DF-4E66-A471-B674466F105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333375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41438"/>
            <a:ext cx="80645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096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4B4258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096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4B4258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4B4258"/>
                </a:solidFill>
                <a:latin typeface="Times New Roman" pitchFamily="18" charset="0"/>
              </a:defRPr>
            </a:lvl1pPr>
          </a:lstStyle>
          <a:p>
            <a:fld id="{81002F30-A544-4599-A113-8CCDDC062E9D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78887" name="Picture 7" descr="ku-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188913"/>
            <a:ext cx="720725" cy="573087"/>
          </a:xfrm>
          <a:prstGeom prst="rect">
            <a:avLst/>
          </a:prstGeom>
          <a:noFill/>
        </p:spPr>
      </p:pic>
      <p:pic>
        <p:nvPicPr>
          <p:cNvPr id="378888" name="Picture 8" descr="ku-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188913"/>
            <a:ext cx="720725" cy="573087"/>
          </a:xfrm>
          <a:prstGeom prst="rect">
            <a:avLst/>
          </a:prstGeom>
          <a:noFill/>
        </p:spPr>
      </p:pic>
      <p:sp>
        <p:nvSpPr>
          <p:cNvPr id="378889" name="Text Box 9"/>
          <p:cNvSpPr txBox="1">
            <a:spLocks noChangeArrowheads="1"/>
          </p:cNvSpPr>
          <p:nvPr userDrawn="1"/>
        </p:nvSpPr>
        <p:spPr bwMode="auto">
          <a:xfrm>
            <a:off x="7353300" y="6542088"/>
            <a:ext cx="1428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経済情報処理</a:t>
            </a:r>
            <a:r>
              <a:rPr lang="en-US" altLang="ja-JP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Ⅰ</a:t>
            </a:r>
            <a:endParaRPr lang="en-US" altLang="ja-JP" sz="14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/>
      <p:bldP spid="37888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3200">
          <a:solidFill>
            <a:srgbClr val="28274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800">
          <a:solidFill>
            <a:srgbClr val="282745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400">
          <a:solidFill>
            <a:srgbClr val="282745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81200"/>
            <a:ext cx="7772400" cy="2105025"/>
          </a:xfrm>
        </p:spPr>
        <p:txBody>
          <a:bodyPr/>
          <a:lstStyle/>
          <a:p>
            <a:r>
              <a:rPr lang="ja-JP" altLang="en-US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プレゼンテーション</a:t>
            </a:r>
            <a:br>
              <a:rPr lang="ja-JP" altLang="en-US" sz="66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ja-JP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ja-JP" altLang="en-US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技能が必要な理由</a:t>
            </a:r>
            <a:r>
              <a:rPr lang="en-US" altLang="ja-JP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endParaRPr lang="en-US" altLang="ja-JP" sz="480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962400"/>
            <a:ext cx="6019800" cy="1752600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ja-JP" altLang="en-US" dirty="0"/>
              <a:t>神奈川大学経済学部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ja-JP" altLang="en-US" dirty="0"/>
              <a:t>経済情報処理</a:t>
            </a:r>
            <a:r>
              <a:rPr lang="en-US" altLang="ja-JP" dirty="0"/>
              <a:t>I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ja-JP" altLang="en-US" dirty="0"/>
              <a:t>平成</a:t>
            </a:r>
            <a:r>
              <a:rPr lang="en-US" altLang="ja-JP" dirty="0" smtClean="0"/>
              <a:t>25</a:t>
            </a:r>
            <a:r>
              <a:rPr lang="ja-JP" altLang="en-US" dirty="0" smtClean="0"/>
              <a:t>年度</a:t>
            </a:r>
            <a:endParaRPr lang="ja-JP" altLang="en-US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PowerPoint</a:t>
            </a:r>
            <a:r>
              <a:rPr lang="ja-JP" altLang="en-US"/>
              <a:t>の位置づけ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メッセージを伝えるための道具</a:t>
            </a:r>
          </a:p>
          <a:p>
            <a:r>
              <a:rPr lang="ja-JP" altLang="en-US"/>
              <a:t>道具が使えない→話にならない</a:t>
            </a:r>
          </a:p>
          <a:p>
            <a:r>
              <a:rPr lang="ja-JP" altLang="en-US"/>
              <a:t>使えるようになるには、訓練が必要</a:t>
            </a:r>
          </a:p>
          <a:p>
            <a:pPr lvl="1"/>
            <a:r>
              <a:rPr lang="ja-JP" altLang="en-US"/>
              <a:t>音楽→楽器、料理→包丁といった関係と同じ</a:t>
            </a:r>
          </a:p>
          <a:p>
            <a:r>
              <a:rPr lang="ja-JP" altLang="en-US"/>
              <a:t>道具は料理の味を決めない</a:t>
            </a:r>
          </a:p>
          <a:p>
            <a:pPr lvl="1"/>
            <a:r>
              <a:rPr lang="ja-JP" altLang="en-US"/>
              <a:t>名人と同じ道具を使っても下手は下手</a:t>
            </a:r>
          </a:p>
          <a:p>
            <a:pPr lvl="1"/>
            <a:r>
              <a:rPr lang="ja-JP" altLang="en-US"/>
              <a:t>基礎を知って初めて応用が可能になる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7921625" cy="701675"/>
          </a:xfrm>
        </p:spPr>
        <p:txBody>
          <a:bodyPr/>
          <a:lstStyle/>
          <a:p>
            <a:r>
              <a:rPr lang="ja-JP" altLang="en-US"/>
              <a:t>「社会」の情報化の現状（１）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675687" cy="4895850"/>
          </a:xfrm>
        </p:spPr>
        <p:txBody>
          <a:bodyPr/>
          <a:lstStyle/>
          <a:p>
            <a:r>
              <a:rPr lang="ja-JP" altLang="en-US"/>
              <a:t>ＰＣは事務用品</a:t>
            </a:r>
          </a:p>
          <a:p>
            <a:pPr lvl="1"/>
            <a:r>
              <a:rPr lang="ja-JP" altLang="en-US"/>
              <a:t>普通の会社</a:t>
            </a:r>
          </a:p>
          <a:p>
            <a:pPr lvl="1"/>
            <a:r>
              <a:rPr lang="ja-JP" altLang="en-US"/>
              <a:t>役所</a:t>
            </a:r>
          </a:p>
          <a:p>
            <a:pPr lvl="1"/>
            <a:r>
              <a:rPr lang="ja-JP" altLang="en-US"/>
              <a:t>その他あらゆる組織</a:t>
            </a:r>
          </a:p>
          <a:p>
            <a:r>
              <a:rPr lang="ja-JP" altLang="en-US"/>
              <a:t>コンピューターは使えて当然</a:t>
            </a:r>
          </a:p>
          <a:p>
            <a:pPr lvl="1"/>
            <a:r>
              <a:rPr lang="ja-JP" altLang="en-US"/>
              <a:t>基礎的な知識・技能は「常識」</a:t>
            </a:r>
          </a:p>
          <a:p>
            <a:pPr lvl="1"/>
            <a:r>
              <a:rPr lang="ja-JP" altLang="en-US"/>
              <a:t>知らなければ社会人失格</a:t>
            </a:r>
            <a:endParaRPr lang="ja-JP" altLang="en-US"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ja-JP" altLang="ja-JP"/>
          </a:p>
        </p:txBody>
      </p:sp>
      <p:graphicFrame>
        <p:nvGraphicFramePr>
          <p:cNvPr id="773123" name="Object 3"/>
          <p:cNvGraphicFramePr>
            <a:graphicFrameLocks noChangeAspect="1"/>
          </p:cNvGraphicFramePr>
          <p:nvPr/>
        </p:nvGraphicFramePr>
        <p:xfrm>
          <a:off x="1981200" y="1219200"/>
          <a:ext cx="5791200" cy="466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24" name="ビットマップ イメージ" r:id="rId3" imgW="4123810" imgH="3323810" progId="PBrush">
                  <p:embed/>
                </p:oleObj>
              </mc:Choice>
              <mc:Fallback>
                <p:oleObj name="ビットマップ イメージ" r:id="rId3" imgW="4123810" imgH="3323810" progId="PBrush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219200"/>
                        <a:ext cx="5791200" cy="466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73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0"/>
            <a:ext cx="8915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7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7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7921625" cy="701675"/>
          </a:xfrm>
        </p:spPr>
        <p:txBody>
          <a:bodyPr/>
          <a:lstStyle/>
          <a:p>
            <a:r>
              <a:rPr lang="ja-JP" altLang="en-US"/>
              <a:t>「社会」の情報化の現状（２）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675688" cy="4895850"/>
          </a:xfrm>
        </p:spPr>
        <p:txBody>
          <a:bodyPr/>
          <a:lstStyle/>
          <a:p>
            <a:r>
              <a:rPr lang="ja-JP" altLang="en-US"/>
              <a:t>コンピュータ・スキル</a:t>
            </a:r>
          </a:p>
          <a:p>
            <a:pPr lvl="1"/>
            <a:r>
              <a:rPr lang="ja-JP" altLang="en-US"/>
              <a:t>ソフトを使う能力</a:t>
            </a:r>
          </a:p>
          <a:p>
            <a:pPr lvl="1"/>
            <a:r>
              <a:rPr lang="ja-JP" altLang="en-US"/>
              <a:t>ネットワークの基礎的な知識</a:t>
            </a:r>
          </a:p>
          <a:p>
            <a:pPr>
              <a:buFont typeface="Wingdings" pitchFamily="2" charset="2"/>
              <a:buNone/>
            </a:pPr>
            <a:r>
              <a:rPr lang="ja-JP" altLang="en-US"/>
              <a:t>→新入社員は</a:t>
            </a:r>
            <a:r>
              <a:rPr lang="ja-JP" altLang="en-US">
                <a:solidFill>
                  <a:schemeClr val="hlink"/>
                </a:solidFill>
              </a:rPr>
              <a:t>当然身につけているもの</a:t>
            </a:r>
            <a:r>
              <a:rPr lang="ja-JP" altLang="en-US"/>
              <a:t>との扱い</a:t>
            </a:r>
          </a:p>
          <a:p>
            <a:r>
              <a:rPr lang="ja-JP" altLang="en-US"/>
              <a:t>現代の「読み・書き・ソロバン」</a:t>
            </a:r>
          </a:p>
          <a:p>
            <a:pPr lvl="1"/>
            <a:r>
              <a:rPr lang="en-US" altLang="ja-JP"/>
              <a:t>Word</a:t>
            </a:r>
          </a:p>
          <a:p>
            <a:pPr lvl="1"/>
            <a:r>
              <a:rPr lang="en-US" altLang="ja-JP"/>
              <a:t>PowerPoint</a:t>
            </a:r>
          </a:p>
          <a:p>
            <a:pPr lvl="1"/>
            <a:r>
              <a:rPr lang="en-US" altLang="ja-JP"/>
              <a:t>Excel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社会で能力を発揮するためには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知識・技能</a:t>
            </a:r>
          </a:p>
          <a:p>
            <a:pPr lvl="1"/>
            <a:r>
              <a:rPr lang="ja-JP" altLang="en-US"/>
              <a:t>相手に「持っている」ことを伝えることが必要</a:t>
            </a:r>
          </a:p>
          <a:p>
            <a:pPr lvl="1"/>
            <a:r>
              <a:rPr lang="ja-JP" altLang="en-US"/>
              <a:t>相手が知らなければ、「無い」のと同じ</a:t>
            </a:r>
          </a:p>
          <a:p>
            <a:r>
              <a:rPr lang="ja-JP" altLang="en-US"/>
              <a:t>沈黙は禁</a:t>
            </a:r>
          </a:p>
          <a:p>
            <a:pPr lvl="1"/>
            <a:r>
              <a:rPr lang="ja-JP" altLang="en-US"/>
              <a:t>ビジネスにおいては「沈黙は金」ではない</a:t>
            </a:r>
          </a:p>
          <a:p>
            <a:r>
              <a:rPr lang="ja-JP" altLang="en-US"/>
              <a:t>自らの能力を相手に伝えること</a:t>
            </a:r>
          </a:p>
          <a:p>
            <a:pPr lvl="1"/>
            <a:r>
              <a:rPr lang="ja-JP" altLang="en-US"/>
              <a:t>全てはここから始まる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55613"/>
            <a:ext cx="7467600" cy="579437"/>
          </a:xfrm>
        </p:spPr>
        <p:txBody>
          <a:bodyPr/>
          <a:lstStyle/>
          <a:p>
            <a:r>
              <a:rPr lang="ja-JP" altLang="en-US" sz="3200"/>
              <a:t>経営者が大卒新人採用時に重視すること</a:t>
            </a:r>
          </a:p>
        </p:txBody>
      </p:sp>
      <p:sp>
        <p:nvSpPr>
          <p:cNvPr id="757764" name="Rectangle 4"/>
          <p:cNvSpPr>
            <a:spLocks noChangeArrowheads="1"/>
          </p:cNvSpPr>
          <p:nvPr/>
        </p:nvSpPr>
        <p:spPr bwMode="auto">
          <a:xfrm>
            <a:off x="611188" y="5661025"/>
            <a:ext cx="7797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en-US" altLang="ja-JP" sz="2400"/>
              <a:t>2004</a:t>
            </a:r>
            <a:r>
              <a:rPr kumimoji="1" lang="ja-JP" altLang="en-US" sz="2400"/>
              <a:t>年度・新卒者採用に関するアンケート調査集計結果：　</a:t>
            </a:r>
          </a:p>
          <a:p>
            <a:pPr eaLnBrk="1" hangingPunct="1">
              <a:spcBef>
                <a:spcPct val="50000"/>
              </a:spcBef>
            </a:pPr>
            <a:r>
              <a:rPr kumimoji="1" lang="ja-JP" altLang="en-US" sz="2400"/>
              <a:t>（社）日本経済団体連合会 </a:t>
            </a:r>
            <a:r>
              <a:rPr kumimoji="1" lang="en-US" altLang="ja-JP" sz="2400"/>
              <a:t>2005</a:t>
            </a:r>
            <a:r>
              <a:rPr kumimoji="1" lang="ja-JP" altLang="en-US" sz="2400"/>
              <a:t>年</a:t>
            </a:r>
            <a:r>
              <a:rPr kumimoji="1" lang="en-US" altLang="ja-JP" sz="2400"/>
              <a:t>1</a:t>
            </a:r>
            <a:r>
              <a:rPr kumimoji="1" lang="ja-JP" altLang="en-US" sz="2400"/>
              <a:t>月</a:t>
            </a:r>
            <a:r>
              <a:rPr kumimoji="1" lang="en-US" altLang="ja-JP" sz="2400"/>
              <a:t>20</a:t>
            </a:r>
            <a:r>
              <a:rPr kumimoji="1" lang="ja-JP" altLang="en-US" sz="2400"/>
              <a:t>日　発表資料より</a:t>
            </a:r>
          </a:p>
        </p:txBody>
      </p:sp>
      <p:graphicFrame>
        <p:nvGraphicFramePr>
          <p:cNvPr id="757765" name="Object 5"/>
          <p:cNvGraphicFramePr>
            <a:graphicFrameLocks noChangeAspect="1"/>
          </p:cNvGraphicFramePr>
          <p:nvPr/>
        </p:nvGraphicFramePr>
        <p:xfrm>
          <a:off x="-141288" y="1414463"/>
          <a:ext cx="9383713" cy="418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766" name="グラフ" r:id="rId3" imgW="9124950" imgH="4067175" progId="MSGraph.Chart.8">
                  <p:embed followColorScheme="full"/>
                </p:oleObj>
              </mc:Choice>
              <mc:Fallback>
                <p:oleObj name="グラフ" r:id="rId3" imgW="9124950" imgH="4067175" progId="MSGraph.Chart.8">
                  <p:embed followColorScheme="full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1288" y="1414463"/>
                        <a:ext cx="9383713" cy="418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75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5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64" grpId="0"/>
      <p:bldOleChart spid="7577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なぜコミュニケーション能力か？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8281987" cy="4895850"/>
          </a:xfrm>
        </p:spPr>
        <p:txBody>
          <a:bodyPr/>
          <a:lstStyle/>
          <a:p>
            <a:r>
              <a:rPr lang="ja-JP" altLang="en-US"/>
              <a:t>組織→協働するための存在</a:t>
            </a:r>
          </a:p>
          <a:p>
            <a:r>
              <a:rPr lang="ja-JP" altLang="en-US"/>
              <a:t>協働する→「一人では仕事ができない」</a:t>
            </a:r>
          </a:p>
          <a:p>
            <a:pPr>
              <a:buFont typeface="Wingdings" pitchFamily="2" charset="2"/>
              <a:buNone/>
            </a:pPr>
            <a:r>
              <a:rPr lang="ja-JP" altLang="en-US"/>
              <a:t>→コミュニケーション能力は仕事に必須</a:t>
            </a:r>
          </a:p>
          <a:p>
            <a:pPr>
              <a:buFont typeface="Wingdings" pitchFamily="2" charset="2"/>
              <a:buNone/>
            </a:pPr>
            <a:endParaRPr lang="ja-JP" altLang="en-US" sz="4000"/>
          </a:p>
          <a:p>
            <a:endParaRPr lang="en-US" altLang="ja-JP" sz="4000"/>
          </a:p>
        </p:txBody>
      </p:sp>
      <p:pic>
        <p:nvPicPr>
          <p:cNvPr id="760836" name="Picture 4" descr="MCj029717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4076700"/>
            <a:ext cx="2663825" cy="2479675"/>
          </a:xfrm>
          <a:prstGeom prst="rect">
            <a:avLst/>
          </a:prstGeom>
          <a:noFill/>
        </p:spPr>
      </p:pic>
      <p:pic>
        <p:nvPicPr>
          <p:cNvPr id="760837" name="Picture 5" descr="MPj028988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4076700"/>
            <a:ext cx="2566988" cy="2592388"/>
          </a:xfrm>
          <a:prstGeom prst="rect">
            <a:avLst/>
          </a:prstGeom>
          <a:noFill/>
        </p:spPr>
      </p:pic>
      <p:sp>
        <p:nvSpPr>
          <p:cNvPr id="760838" name="AutoShape 6"/>
          <p:cNvSpPr>
            <a:spLocks noChangeArrowheads="1"/>
          </p:cNvSpPr>
          <p:nvPr/>
        </p:nvSpPr>
        <p:spPr bwMode="auto">
          <a:xfrm>
            <a:off x="4067175" y="4941888"/>
            <a:ext cx="1512888" cy="647700"/>
          </a:xfrm>
          <a:prstGeom prst="leftRightArrow">
            <a:avLst>
              <a:gd name="adj1" fmla="val 50000"/>
              <a:gd name="adj2" fmla="val 46716"/>
            </a:avLst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60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60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6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76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6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76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760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60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55613"/>
            <a:ext cx="7467600" cy="579437"/>
          </a:xfrm>
        </p:spPr>
        <p:txBody>
          <a:bodyPr/>
          <a:lstStyle/>
          <a:p>
            <a:r>
              <a:rPr lang="ja-JP" altLang="en-US" sz="3200"/>
              <a:t>態度と能力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>
                <a:solidFill>
                  <a:schemeClr val="hlink"/>
                </a:solidFill>
              </a:rPr>
              <a:t>コミュニケーション能力</a:t>
            </a:r>
          </a:p>
          <a:p>
            <a:r>
              <a:rPr lang="ja-JP" altLang="en-US">
                <a:solidFill>
                  <a:srgbClr val="0066FF"/>
                </a:solidFill>
              </a:rPr>
              <a:t>チャレンジ精神</a:t>
            </a:r>
          </a:p>
          <a:p>
            <a:r>
              <a:rPr lang="ja-JP" altLang="en-US">
                <a:solidFill>
                  <a:srgbClr val="0066FF"/>
                </a:solidFill>
              </a:rPr>
              <a:t>主体性</a:t>
            </a:r>
          </a:p>
          <a:p>
            <a:r>
              <a:rPr lang="ja-JP" altLang="en-US">
                <a:solidFill>
                  <a:srgbClr val="0066FF"/>
                </a:solidFill>
              </a:rPr>
              <a:t>協調性</a:t>
            </a:r>
          </a:p>
          <a:p>
            <a:r>
              <a:rPr lang="ja-JP" altLang="en-US">
                <a:solidFill>
                  <a:srgbClr val="0066FF"/>
                </a:solidFill>
              </a:rPr>
              <a:t>誠実性</a:t>
            </a:r>
          </a:p>
          <a:p>
            <a:r>
              <a:rPr lang="ja-JP" altLang="en-US">
                <a:solidFill>
                  <a:srgbClr val="0066FF"/>
                </a:solidFill>
              </a:rPr>
              <a:t>責任感</a:t>
            </a:r>
          </a:p>
          <a:p>
            <a:r>
              <a:rPr lang="ja-JP" altLang="en-US">
                <a:solidFill>
                  <a:schemeClr val="hlink"/>
                </a:solidFill>
              </a:rPr>
              <a:t>ポテンシャル</a:t>
            </a:r>
          </a:p>
          <a:p>
            <a:r>
              <a:rPr lang="ja-JP" altLang="en-US">
                <a:solidFill>
                  <a:srgbClr val="0066FF"/>
                </a:solidFill>
              </a:rPr>
              <a:t>職業観</a:t>
            </a:r>
          </a:p>
          <a:p>
            <a:endParaRPr lang="en-US" altLang="ja-JP">
              <a:solidFill>
                <a:schemeClr val="tx1"/>
              </a:solidFill>
            </a:endParaRPr>
          </a:p>
        </p:txBody>
      </p:sp>
      <p:pic>
        <p:nvPicPr>
          <p:cNvPr id="758790" name="Picture 6" descr="MPj028511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4292600"/>
            <a:ext cx="3657600" cy="2371725"/>
          </a:xfrm>
          <a:prstGeom prst="rect">
            <a:avLst/>
          </a:prstGeom>
          <a:noFill/>
        </p:spPr>
      </p:pic>
      <p:pic>
        <p:nvPicPr>
          <p:cNvPr id="758789" name="Picture 5" descr="MCj023303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196975"/>
            <a:ext cx="2962275" cy="3024188"/>
          </a:xfrm>
          <a:prstGeom prst="rect">
            <a:avLst/>
          </a:prstGeom>
          <a:noFill/>
        </p:spPr>
      </p:pic>
      <p:sp>
        <p:nvSpPr>
          <p:cNvPr id="758791" name="Text Box 7"/>
          <p:cNvSpPr txBox="1">
            <a:spLocks noChangeArrowheads="1"/>
          </p:cNvSpPr>
          <p:nvPr/>
        </p:nvSpPr>
        <p:spPr bwMode="auto">
          <a:xfrm>
            <a:off x="3635375" y="3789363"/>
            <a:ext cx="3255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FF"/>
                </a:solidFill>
              </a:rPr>
              <a:t>心の在り方、態度、精神</a:t>
            </a:r>
          </a:p>
        </p:txBody>
      </p:sp>
      <p:sp>
        <p:nvSpPr>
          <p:cNvPr id="758792" name="Text Box 8"/>
          <p:cNvSpPr txBox="1">
            <a:spLocks noChangeArrowheads="1"/>
          </p:cNvSpPr>
          <p:nvPr/>
        </p:nvSpPr>
        <p:spPr bwMode="auto">
          <a:xfrm>
            <a:off x="5867400" y="404813"/>
            <a:ext cx="2973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hlink"/>
                </a:solidFill>
              </a:rPr>
              <a:t>具体的な技能、訓練</a:t>
            </a:r>
          </a:p>
          <a:p>
            <a:r>
              <a:rPr lang="ja-JP" altLang="en-US" sz="2400">
                <a:solidFill>
                  <a:schemeClr val="hlink"/>
                </a:solidFill>
              </a:rPr>
              <a:t>によって獲得するもの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5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5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75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75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758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75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75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758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91" grpId="0"/>
      <p:bldP spid="7587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コミュニケーション能力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97887" cy="4895850"/>
          </a:xfrm>
        </p:spPr>
        <p:txBody>
          <a:bodyPr/>
          <a:lstStyle/>
          <a:p>
            <a:r>
              <a:rPr lang="ja-JP" altLang="en-US"/>
              <a:t>「伝える」能力のこと</a:t>
            </a:r>
          </a:p>
          <a:p>
            <a:r>
              <a:rPr lang="ja-JP" altLang="en-US"/>
              <a:t>プレゼンテーション能力</a:t>
            </a:r>
          </a:p>
          <a:p>
            <a:pPr lvl="1"/>
            <a:r>
              <a:rPr lang="ja-JP" altLang="en-US"/>
              <a:t>コミュニケーション能力の一部</a:t>
            </a:r>
          </a:p>
          <a:p>
            <a:pPr lvl="1"/>
            <a:r>
              <a:rPr lang="ja-JP" altLang="en-US"/>
              <a:t>経済情報処理でのターゲット</a:t>
            </a:r>
          </a:p>
          <a:p>
            <a:r>
              <a:rPr lang="ja-JP" altLang="en-US"/>
              <a:t>コンピュータを駆使したプレゼンテーション</a:t>
            </a:r>
          </a:p>
          <a:p>
            <a:pPr lvl="1"/>
            <a:r>
              <a:rPr lang="ja-JP" altLang="en-US"/>
              <a:t>コンピュータを使うことが目的ではない</a:t>
            </a:r>
          </a:p>
          <a:p>
            <a:pPr lvl="1"/>
            <a:r>
              <a:rPr lang="ja-JP" altLang="en-US"/>
              <a:t>「伝える」ための小道具としてのコンピュータ利用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">
  <a:themeElements>
    <a:clrScheme name="21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21">
      <a:majorFont>
        <a:latin typeface="ＭＳ Ｐゴシック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21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6748</TotalTime>
  <Words>351</Words>
  <Application>Microsoft Office PowerPoint</Application>
  <PresentationFormat>画面に合わせる (4:3)</PresentationFormat>
  <Paragraphs>65</Paragraphs>
  <Slides>10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21</vt:lpstr>
      <vt:lpstr>ビットマップ イメージ</vt:lpstr>
      <vt:lpstr>グラフ</vt:lpstr>
      <vt:lpstr>プレゼンテーション -技能が必要な理由-</vt:lpstr>
      <vt:lpstr>「社会」の情報化の現状（１）</vt:lpstr>
      <vt:lpstr>PowerPoint プレゼンテーション</vt:lpstr>
      <vt:lpstr>「社会」の情報化の現状（２）</vt:lpstr>
      <vt:lpstr>社会で能力を発揮するためには</vt:lpstr>
      <vt:lpstr>経営者が大卒新人採用時に重視すること</vt:lpstr>
      <vt:lpstr>なぜコミュニケーション能力か？</vt:lpstr>
      <vt:lpstr>態度と能力</vt:lpstr>
      <vt:lpstr>コミュニケーション能力</vt:lpstr>
      <vt:lpstr>PowerPointの位置づけ</vt:lpstr>
    </vt:vector>
  </TitlesOfParts>
  <Company>BITMEMES.COM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プレゼンテーション技能が必要な理由</dc:title>
  <dc:creator>Hirano Shigemi</dc:creator>
  <dc:description>Copyright Bitmemes Consulting, 2005_x000d_
_x000d_
modified by HSO@KU for classroom presentation</dc:description>
  <cp:lastModifiedBy>santa</cp:lastModifiedBy>
  <cp:revision>152</cp:revision>
  <dcterms:created xsi:type="dcterms:W3CDTF">2004-02-14T15:49:56Z</dcterms:created>
  <dcterms:modified xsi:type="dcterms:W3CDTF">2013-03-10T10:48:39Z</dcterms:modified>
</cp:coreProperties>
</file>