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0" r:id="rId3"/>
    <p:sldId id="301" r:id="rId4"/>
    <p:sldId id="302" r:id="rId5"/>
    <p:sldId id="303" r:id="rId6"/>
    <p:sldId id="305" r:id="rId7"/>
    <p:sldId id="304" r:id="rId8"/>
    <p:sldId id="299" r:id="rId9"/>
    <p:sldId id="296" r:id="rId10"/>
    <p:sldId id="298" r:id="rId11"/>
    <p:sldId id="297" r:id="rId12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33"/>
    <a:srgbClr val="FFFF99"/>
    <a:srgbClr val="FFCC99"/>
    <a:srgbClr val="969696"/>
    <a:srgbClr val="B2B2B2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423" autoAdjust="0"/>
  </p:normalViewPr>
  <p:slideViewPr>
    <p:cSldViewPr>
      <p:cViewPr varScale="1">
        <p:scale>
          <a:sx n="41" d="100"/>
          <a:sy n="41" d="100"/>
        </p:scale>
        <p:origin x="-9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822576459039092E-2"/>
          <c:y val="2.6378896882494004E-2"/>
          <c:w val="0.59660148513450728"/>
          <c:h val="0.908872901678657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コミュニケーション能力</c:v>
                </c:pt>
              </c:strCache>
            </c:strRef>
          </c:tx>
          <c:spPr>
            <a:solidFill>
              <a:srgbClr val="FF0000"/>
            </a:solidFill>
            <a:ln w="1305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2271667022368721"/>
                  <c:y val="5.603112840466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_ " sourceLinked="0"/>
            <c:spPr>
              <a:noFill/>
              <a:ln w="26114">
                <a:noFill/>
              </a:ln>
            </c:spPr>
            <c:txPr>
              <a:bodyPr/>
              <a:lstStyle/>
              <a:p>
                <a:pPr>
                  <a:defRPr sz="2056" b="1" i="0" u="none" strike="noStrike" baseline="0">
                    <a:solidFill>
                      <a:schemeClr val="tx1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チャレンジ精神</c:v>
                </c:pt>
              </c:strCache>
            </c:strRef>
          </c:tx>
          <c:spPr>
            <a:solidFill>
              <a:srgbClr val="FFFF99"/>
            </a:solidFill>
            <a:ln w="1305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638081005908891E-2"/>
                  <c:y val="-4.901302123226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114">
                <a:noFill/>
              </a:ln>
            </c:spPr>
            <c:txPr>
              <a:bodyPr/>
              <a:lstStyle/>
              <a:p>
                <a:pPr>
                  <a:defRPr sz="1851" b="1" i="0" u="none" strike="noStrike" baseline="0">
                    <a:solidFill>
                      <a:schemeClr val="tx1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56.6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主体性</c:v>
                </c:pt>
              </c:strCache>
            </c:strRef>
          </c:tx>
          <c:spPr>
            <a:solidFill>
              <a:srgbClr val="CC99FF"/>
            </a:solidFill>
            <a:ln w="1305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776946130301E-2"/>
                  <c:y val="-3.76587159452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114">
                <a:noFill/>
              </a:ln>
            </c:spPr>
            <c:txPr>
              <a:bodyPr/>
              <a:lstStyle/>
              <a:p>
                <a:pPr>
                  <a:defRPr sz="1851" b="1" i="0" u="none" strike="noStrike" baseline="0">
                    <a:solidFill>
                      <a:schemeClr val="tx1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50.4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協調性</c:v>
                </c:pt>
              </c:strCache>
            </c:strRef>
          </c:tx>
          <c:spPr>
            <a:solidFill>
              <a:srgbClr val="FFCC99"/>
            </a:solidFill>
            <a:ln w="1305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168433415968972E-2"/>
                  <c:y val="-5.2001102974968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114">
                <a:noFill/>
              </a:ln>
            </c:spPr>
            <c:txPr>
              <a:bodyPr/>
              <a:lstStyle/>
              <a:p>
                <a:pPr>
                  <a:defRPr sz="1851" b="1" i="0" u="none" strike="noStrike" baseline="0">
                    <a:solidFill>
                      <a:schemeClr val="tx1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45.4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62938112"/>
        <c:axId val="62939904"/>
        <c:axId val="0"/>
      </c:bar3DChart>
      <c:catAx>
        <c:axId val="629381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2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1" b="1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62939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939904"/>
        <c:scaling>
          <c:orientation val="minMax"/>
          <c:min val="40"/>
        </c:scaling>
        <c:delete val="0"/>
        <c:axPos val="l"/>
        <c:majorGridlines>
          <c:spPr>
            <a:ln w="326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 dirty="0" smtClean="0"/>
                  <a:t>回答割合（複数回答）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0"/>
        <c:majorTickMark val="in"/>
        <c:minorTickMark val="none"/>
        <c:tickLblPos val="nextTo"/>
        <c:spPr>
          <a:ln w="32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1" b="1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62938112"/>
        <c:crosses val="autoZero"/>
        <c:crossBetween val="between"/>
      </c:valAx>
      <c:spPr>
        <a:noFill/>
        <a:ln w="26114">
          <a:noFill/>
        </a:ln>
      </c:spPr>
    </c:plotArea>
    <c:legend>
      <c:legendPos val="r"/>
      <c:layout>
        <c:manualLayout>
          <c:xMode val="edge"/>
          <c:yMode val="edge"/>
          <c:x val="0.51712449525232029"/>
          <c:y val="2.8581591763159107E-4"/>
          <c:w val="0.47634778848307491"/>
          <c:h val="0.57708904946618755"/>
        </c:manualLayout>
      </c:layout>
      <c:overlay val="0"/>
      <c:spPr>
        <a:solidFill>
          <a:schemeClr val="bg1"/>
        </a:solidFill>
        <a:ln w="26114">
          <a:noFill/>
        </a:ln>
      </c:spPr>
      <c:txPr>
        <a:bodyPr/>
        <a:lstStyle/>
        <a:p>
          <a:pPr>
            <a:defRPr sz="3200" b="0" i="0" u="none" strike="noStrike" baseline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1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en-US" altLang="ja-JP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en-US" altLang="ja-JP"/>
          </a:p>
        </p:txBody>
      </p:sp>
      <p:sp>
        <p:nvSpPr>
          <p:cNvPr id="72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en-US" altLang="ja-JP"/>
          </a:p>
        </p:txBody>
      </p:sp>
      <p:sp>
        <p:nvSpPr>
          <p:cNvPr id="72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781EA948-230F-40FE-B317-203B87B8C1F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0701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en-US" altLang="ja-JP"/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en-US" altLang="ja-JP"/>
          </a:p>
        </p:txBody>
      </p:sp>
      <p:sp>
        <p:nvSpPr>
          <p:cNvPr id="67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7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en-US" altLang="ja-JP"/>
          </a:p>
        </p:txBody>
      </p:sp>
      <p:sp>
        <p:nvSpPr>
          <p:cNvPr id="67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6E146B2D-D12D-46DB-AC8A-A524377F706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3060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7D103-7A3A-449E-8D8F-CE216298FC8F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メッセージを伝えるための道具</a:t>
            </a:r>
          </a:p>
          <a:p>
            <a:r>
              <a:rPr lang="ja-JP" altLang="en-US" dirty="0" smtClean="0"/>
              <a:t>道具が使えない→話にならない</a:t>
            </a:r>
          </a:p>
          <a:p>
            <a:r>
              <a:rPr lang="ja-JP" altLang="en-US" dirty="0" smtClean="0"/>
              <a:t>使えるようになるには、訓練が必要</a:t>
            </a:r>
          </a:p>
          <a:p>
            <a:pPr lvl="1"/>
            <a:r>
              <a:rPr lang="ja-JP" altLang="en-US" dirty="0" smtClean="0"/>
              <a:t>音楽→楽器、料理→包丁といった関係と同じ</a:t>
            </a:r>
          </a:p>
          <a:p>
            <a:r>
              <a:rPr lang="ja-JP" altLang="en-US" dirty="0" smtClean="0"/>
              <a:t>道具は料理の味を決めない</a:t>
            </a:r>
          </a:p>
          <a:p>
            <a:pPr lvl="1"/>
            <a:r>
              <a:rPr lang="ja-JP" altLang="en-US" dirty="0" smtClean="0"/>
              <a:t>名人と同じ道具を使っても下手は下手</a:t>
            </a:r>
          </a:p>
          <a:p>
            <a:pPr lvl="1"/>
            <a:r>
              <a:rPr lang="ja-JP" altLang="en-US" dirty="0" smtClean="0"/>
              <a:t>基礎を知って初めて応用が可能になる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6B2D-D12D-46DB-AC8A-A524377F706E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124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経営者が新卒者に求める能力のトップはコミュニケーション能力。それはなぜか？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企業は協働のための組織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6B2D-D12D-46DB-AC8A-A524377F706E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607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組織→協働するための存在</a:t>
            </a:r>
          </a:p>
          <a:p>
            <a:r>
              <a:rPr lang="ja-JP" altLang="en-US" dirty="0" smtClean="0"/>
              <a:t>協働する→「一人では仕事ができない」</a:t>
            </a:r>
          </a:p>
          <a:p>
            <a:pPr>
              <a:buFont typeface="Wingdings" pitchFamily="2" charset="2"/>
              <a:buNone/>
            </a:pPr>
            <a:r>
              <a:rPr lang="ja-JP" altLang="en-US" dirty="0" smtClean="0"/>
              <a:t>→コミュニケーション能力は仕事に必須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6B2D-D12D-46DB-AC8A-A524377F706E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47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「伝える」能力のこと</a:t>
            </a:r>
          </a:p>
          <a:p>
            <a:r>
              <a:rPr lang="ja-JP" altLang="en-US" dirty="0" smtClean="0"/>
              <a:t>プレゼンテーション能力</a:t>
            </a:r>
          </a:p>
          <a:p>
            <a:pPr lvl="1"/>
            <a:r>
              <a:rPr lang="ja-JP" altLang="en-US" dirty="0" smtClean="0"/>
              <a:t>コミュニケーション能力の一部</a:t>
            </a:r>
          </a:p>
          <a:p>
            <a:pPr lvl="1"/>
            <a:r>
              <a:rPr lang="ja-JP" altLang="en-US" dirty="0" smtClean="0"/>
              <a:t>経済情報処理でのターゲット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6B2D-D12D-46DB-AC8A-A524377F706E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698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プレゼンテーションというと</a:t>
            </a:r>
            <a:r>
              <a:rPr kumimoji="1" lang="en-US" altLang="ja-JP" dirty="0" smtClean="0"/>
              <a:t>PowerPoint</a:t>
            </a:r>
            <a:r>
              <a:rPr kumimoji="1" lang="ja-JP" altLang="en-US" dirty="0" smtClean="0"/>
              <a:t>でスライド上映会。というイメージが強いし、実際にこの授業でやるのはそのパターン。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しかし、ホワイトボードにマーカーなどのアナログな方法もプレゼンテーション手法としては有効なこともある。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ただ、この授業では</a:t>
            </a:r>
            <a:r>
              <a:rPr kumimoji="1" lang="en-US" altLang="ja-JP" dirty="0" smtClean="0"/>
              <a:t>PowerPoint</a:t>
            </a:r>
            <a:r>
              <a:rPr kumimoji="1" lang="ja-JP" altLang="en-US" dirty="0" smtClean="0"/>
              <a:t>を使った方法を学ぶ。それはなぜか？　→　企業における文房具としての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利用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6B2D-D12D-46DB-AC8A-A524377F706E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991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コンピュータを駆使したプレゼンテーション</a:t>
            </a:r>
          </a:p>
          <a:p>
            <a:pPr lvl="1"/>
            <a:r>
              <a:rPr lang="ja-JP" altLang="en-US" dirty="0" smtClean="0"/>
              <a:t>コンピュータを使うことが目的ではない</a:t>
            </a:r>
          </a:p>
          <a:p>
            <a:pPr lvl="1"/>
            <a:r>
              <a:rPr lang="ja-JP" altLang="en-US" dirty="0" smtClean="0"/>
              <a:t>「伝える」ための小道具としてのコンピュータ利用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6B2D-D12D-46DB-AC8A-A524377F706E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9098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ＰＣは事務用品</a:t>
            </a:r>
          </a:p>
          <a:p>
            <a:pPr lvl="1"/>
            <a:r>
              <a:rPr lang="ja-JP" altLang="en-US" dirty="0" smtClean="0"/>
              <a:t>普通の会社</a:t>
            </a:r>
          </a:p>
          <a:p>
            <a:pPr lvl="1"/>
            <a:r>
              <a:rPr lang="ja-JP" altLang="en-US" dirty="0" smtClean="0"/>
              <a:t>役所</a:t>
            </a:r>
          </a:p>
          <a:p>
            <a:pPr lvl="1"/>
            <a:r>
              <a:rPr lang="ja-JP" altLang="en-US" dirty="0" smtClean="0"/>
              <a:t>その他あらゆる組織</a:t>
            </a:r>
          </a:p>
          <a:p>
            <a:r>
              <a:rPr lang="ja-JP" altLang="en-US" dirty="0" smtClean="0"/>
              <a:t>コンピューターは使えて当然</a:t>
            </a:r>
            <a:r>
              <a:rPr lang="en-US" altLang="ja-JP" baseline="0" dirty="0" smtClean="0"/>
              <a:t> </a:t>
            </a:r>
            <a:r>
              <a:rPr lang="ja-JP" altLang="en-US" baseline="0" dirty="0" smtClean="0"/>
              <a:t>→　今のオフィスでは一人１台程度の</a:t>
            </a:r>
            <a:r>
              <a:rPr lang="en-US" altLang="ja-JP" baseline="0" dirty="0" smtClean="0"/>
              <a:t>PC</a:t>
            </a:r>
            <a:r>
              <a:rPr lang="ja-JP" altLang="en-US" baseline="0" dirty="0" smtClean="0"/>
              <a:t>は当たり前。仕事のフロー自体が</a:t>
            </a:r>
            <a:r>
              <a:rPr lang="en-US" altLang="ja-JP" baseline="0" dirty="0" smtClean="0"/>
              <a:t>PC</a:t>
            </a:r>
            <a:r>
              <a:rPr lang="ja-JP" altLang="en-US" baseline="0" dirty="0" smtClean="0"/>
              <a:t>前提</a:t>
            </a:r>
            <a:endParaRPr lang="ja-JP" altLang="en-US" dirty="0" smtClean="0"/>
          </a:p>
          <a:p>
            <a:pPr lvl="1"/>
            <a:r>
              <a:rPr lang="ja-JP" altLang="en-US" dirty="0" smtClean="0"/>
              <a:t>基礎的な知識・技能は「常識」</a:t>
            </a:r>
          </a:p>
          <a:p>
            <a:pPr lvl="1"/>
            <a:r>
              <a:rPr lang="ja-JP" altLang="en-US" dirty="0" smtClean="0"/>
              <a:t>知らなければ社会人失格</a:t>
            </a:r>
            <a:endParaRPr lang="ja-JP" altLang="en-US" sz="44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6B2D-D12D-46DB-AC8A-A524377F706E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129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かつての「読み書きそろばん」ツールたち。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6B2D-D12D-46DB-AC8A-A524377F706E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0145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今の読み書きそろばんツール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6B2D-D12D-46DB-AC8A-A524377F706E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888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038350"/>
            <a:ext cx="7772400" cy="7016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573463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37990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447800" y="60198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799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98825" y="60198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799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77025" y="60198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EC674D09-0589-4D6A-8097-CED9182753E4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379911" name="Picture 7" descr="ku-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29EE3-0BCE-4651-8E28-B6ED0DF80BE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16125" cy="59039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11188" y="333375"/>
            <a:ext cx="5895975" cy="59039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FEAE-5A2D-4FF3-BF6B-2E0EA551D3E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5286F-40FA-4A85-897A-18F561F5811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2ACF4-295D-4AD1-AB87-32540D72B42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11188" y="1341438"/>
            <a:ext cx="395605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395605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1D9B-588C-41AE-AD96-73B605E6783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BE91A-82B2-42C0-B9DC-0DA56E48351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57394-1472-4122-B7F5-B606401C022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C5B5A-57EF-4348-9052-1D6BD86FB46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C5554-E7BB-4FC3-B629-8C79D352E72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A80D-28DF-4E66-A471-B674466F105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333375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41438"/>
            <a:ext cx="80645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B4258"/>
                </a:solidFill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096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B4258"/>
                </a:solidFill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B4258"/>
                </a:solidFill>
                <a:latin typeface="Times New Roman" pitchFamily="18" charset="0"/>
              </a:defRPr>
            </a:lvl1pPr>
          </a:lstStyle>
          <a:p>
            <a:fld id="{81002F30-A544-4599-A113-8CCDDC062E9D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378887" name="Picture 7" descr="ku-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pic>
        <p:nvPicPr>
          <p:cNvPr id="378888" name="Picture 8" descr="ku-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378889" name="Text Box 9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経済情報処理</a:t>
            </a:r>
            <a:r>
              <a:rPr lang="en-US" altLang="ja-JP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Ⅰ</a:t>
            </a:r>
            <a:endParaRPr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000">
          <a:solidFill>
            <a:srgbClr val="282745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000">
          <a:solidFill>
            <a:srgbClr val="282745"/>
          </a:solidFill>
          <a:latin typeface="ＭＳ Ｐゴシック" charset="-128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000">
          <a:solidFill>
            <a:srgbClr val="282745"/>
          </a:solidFill>
          <a:latin typeface="ＭＳ Ｐゴシック" charset="-128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000">
          <a:solidFill>
            <a:srgbClr val="282745"/>
          </a:solidFill>
          <a:latin typeface="ＭＳ Ｐゴシック" charset="-128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000">
          <a:solidFill>
            <a:srgbClr val="282745"/>
          </a:solidFill>
          <a:latin typeface="ＭＳ Ｐゴシック" charset="-128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rgbClr val="282745"/>
          </a:solidFill>
          <a:latin typeface="ＭＳ Ｐゴシック" charset="-128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rgbClr val="282745"/>
          </a:solidFill>
          <a:latin typeface="ＭＳ Ｐゴシック" charset="-128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rgbClr val="282745"/>
          </a:solidFill>
          <a:latin typeface="ＭＳ Ｐゴシック" charset="-128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rgbClr val="282745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BB1B1"/>
        </a:buClr>
        <a:buFont typeface="Wingdings" pitchFamily="2" charset="2"/>
        <a:buChar char="u"/>
        <a:defRPr kumimoji="1" sz="3200">
          <a:solidFill>
            <a:srgbClr val="28274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BB1B1"/>
        </a:buClr>
        <a:buFont typeface="Wingdings" pitchFamily="2" charset="2"/>
        <a:buChar char="u"/>
        <a:defRPr kumimoji="1" sz="2800">
          <a:solidFill>
            <a:srgbClr val="282745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BB1B1"/>
        </a:buClr>
        <a:buFont typeface="Wingdings" pitchFamily="2" charset="2"/>
        <a:buChar char="u"/>
        <a:defRPr kumimoji="1" sz="2400">
          <a:solidFill>
            <a:srgbClr val="282745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BB1B1"/>
        </a:buClr>
        <a:buFont typeface="Wingdings" pitchFamily="2" charset="2"/>
        <a:buChar char="u"/>
        <a:defRPr kumimoji="1" sz="2000">
          <a:solidFill>
            <a:srgbClr val="282745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BB1B1"/>
        </a:buClr>
        <a:buFont typeface="Wingdings" pitchFamily="2" charset="2"/>
        <a:buChar char="u"/>
        <a:defRPr kumimoji="1" sz="2000">
          <a:solidFill>
            <a:srgbClr val="282745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BB1B1"/>
        </a:buClr>
        <a:buFont typeface="Wingdings" pitchFamily="2" charset="2"/>
        <a:buChar char="u"/>
        <a:defRPr kumimoji="1" sz="2000">
          <a:solidFill>
            <a:srgbClr val="28274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BB1B1"/>
        </a:buClr>
        <a:buFont typeface="Wingdings" pitchFamily="2" charset="2"/>
        <a:buChar char="u"/>
        <a:defRPr kumimoji="1" sz="2000">
          <a:solidFill>
            <a:srgbClr val="28274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BB1B1"/>
        </a:buClr>
        <a:buFont typeface="Wingdings" pitchFamily="2" charset="2"/>
        <a:buChar char="u"/>
        <a:defRPr kumimoji="1" sz="2000">
          <a:solidFill>
            <a:srgbClr val="28274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BB1B1"/>
        </a:buClr>
        <a:buFont typeface="Wingdings" pitchFamily="2" charset="2"/>
        <a:buChar char="u"/>
        <a:defRPr kumimoji="1" sz="2000">
          <a:solidFill>
            <a:srgbClr val="282745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81200"/>
            <a:ext cx="7772400" cy="2105025"/>
          </a:xfrm>
        </p:spPr>
        <p:txBody>
          <a:bodyPr/>
          <a:lstStyle/>
          <a:p>
            <a: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プレゼンテーション</a:t>
            </a:r>
            <a:b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6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技能が必要な理由</a:t>
            </a:r>
            <a:r>
              <a:rPr lang="en-US" altLang="ja-JP" sz="6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endParaRPr lang="en-US" altLang="ja-JP" sz="4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962400"/>
            <a:ext cx="6019800" cy="1752600"/>
          </a:xfrm>
        </p:spPr>
        <p:txBody>
          <a:bodyPr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ja-JP" altLang="en-US" dirty="0"/>
              <a:t>神奈川大学経済学部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ja-JP" altLang="en-US" dirty="0"/>
              <a:t>経済情報処理</a:t>
            </a:r>
            <a:r>
              <a:rPr lang="en-US" altLang="ja-JP" dirty="0"/>
              <a:t>I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ja-JP" altLang="en-US" dirty="0"/>
              <a:t>平成</a:t>
            </a:r>
            <a:r>
              <a:rPr lang="en-US" altLang="ja-JP" dirty="0" smtClean="0"/>
              <a:t>25</a:t>
            </a:r>
            <a:r>
              <a:rPr lang="ja-JP" altLang="en-US" dirty="0" smtClean="0"/>
              <a:t>年度</a:t>
            </a:r>
            <a:endParaRPr lang="ja-JP" altLang="en-US" dirty="0"/>
          </a:p>
          <a:p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22" y="-5928"/>
            <a:ext cx="91694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95536" y="1268760"/>
            <a:ext cx="1522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Word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27516" y="620688"/>
            <a:ext cx="3071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PowerPoint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25995" y="5301208"/>
            <a:ext cx="1564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Excel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9872" y="1755466"/>
            <a:ext cx="206819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8000" dirty="0" smtClean="0"/>
              <a:t>いま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5096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PowerPoint</a:t>
            </a:r>
            <a:r>
              <a:rPr lang="ja-JP" altLang="en-US" dirty="0"/>
              <a:t>の位置づけ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064500" cy="2807642"/>
          </a:xfrm>
        </p:spPr>
        <p:txBody>
          <a:bodyPr/>
          <a:lstStyle/>
          <a:p>
            <a:r>
              <a:rPr lang="ja-JP" altLang="en-US" sz="8000" dirty="0" smtClean="0"/>
              <a:t>便利な道具</a:t>
            </a:r>
            <a:endParaRPr lang="en-US" altLang="ja-JP" sz="8000" dirty="0" smtClean="0"/>
          </a:p>
          <a:p>
            <a:pPr lvl="1"/>
            <a:r>
              <a:rPr lang="ja-JP" altLang="en-US" sz="7600" dirty="0" smtClean="0"/>
              <a:t>訓練が必要</a:t>
            </a:r>
            <a:endParaRPr lang="en-US" altLang="ja-JP" sz="76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59832" y="4725144"/>
            <a:ext cx="56525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ja-JP" altLang="en-US" sz="7600" dirty="0"/>
              <a:t>→授業で扱う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55613"/>
            <a:ext cx="7467600" cy="579437"/>
          </a:xfrm>
        </p:spPr>
        <p:txBody>
          <a:bodyPr/>
          <a:lstStyle/>
          <a:p>
            <a:r>
              <a:rPr lang="ja-JP" altLang="en-US" sz="3200"/>
              <a:t>経営者が大卒新人採用時に重視すること</a:t>
            </a:r>
          </a:p>
        </p:txBody>
      </p:sp>
      <p:sp>
        <p:nvSpPr>
          <p:cNvPr id="757764" name="Rectangle 4"/>
          <p:cNvSpPr>
            <a:spLocks noChangeArrowheads="1"/>
          </p:cNvSpPr>
          <p:nvPr/>
        </p:nvSpPr>
        <p:spPr bwMode="auto">
          <a:xfrm>
            <a:off x="611188" y="5661025"/>
            <a:ext cx="7797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sz="2400"/>
              <a:t>2004</a:t>
            </a:r>
            <a:r>
              <a:rPr kumimoji="1" lang="ja-JP" altLang="en-US" sz="2400"/>
              <a:t>年度・新卒者採用に関するアンケート調査集計結果：　</a:t>
            </a:r>
          </a:p>
          <a:p>
            <a:pPr eaLnBrk="1" hangingPunct="1">
              <a:spcBef>
                <a:spcPct val="50000"/>
              </a:spcBef>
            </a:pPr>
            <a:r>
              <a:rPr kumimoji="1" lang="ja-JP" altLang="en-US" sz="2400"/>
              <a:t>（社）日本経済団体連合会 </a:t>
            </a:r>
            <a:r>
              <a:rPr kumimoji="1" lang="en-US" altLang="ja-JP" sz="2400"/>
              <a:t>2005</a:t>
            </a:r>
            <a:r>
              <a:rPr kumimoji="1" lang="ja-JP" altLang="en-US" sz="2400"/>
              <a:t>年</a:t>
            </a:r>
            <a:r>
              <a:rPr kumimoji="1" lang="en-US" altLang="ja-JP" sz="2400"/>
              <a:t>1</a:t>
            </a:r>
            <a:r>
              <a:rPr kumimoji="1" lang="ja-JP" altLang="en-US" sz="2400"/>
              <a:t>月</a:t>
            </a:r>
            <a:r>
              <a:rPr kumimoji="1" lang="en-US" altLang="ja-JP" sz="2400"/>
              <a:t>20</a:t>
            </a:r>
            <a:r>
              <a:rPr kumimoji="1" lang="ja-JP" altLang="en-US" sz="2400"/>
              <a:t>日　発表資料より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759283"/>
              </p:ext>
            </p:extLst>
          </p:nvPr>
        </p:nvGraphicFramePr>
        <p:xfrm>
          <a:off x="179512" y="1052737"/>
          <a:ext cx="9012113" cy="449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51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なぜコミュニケーション能力か？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281987" cy="4895850"/>
          </a:xfrm>
        </p:spPr>
        <p:txBody>
          <a:bodyPr/>
          <a:lstStyle/>
          <a:p>
            <a:r>
              <a:rPr lang="ja-JP" altLang="en-US" dirty="0"/>
              <a:t>組織→協働するための存在</a:t>
            </a:r>
          </a:p>
          <a:p>
            <a:r>
              <a:rPr lang="ja-JP" altLang="en-US" dirty="0"/>
              <a:t>協働する→「一人では仕事ができない」</a:t>
            </a:r>
          </a:p>
          <a:p>
            <a:pPr>
              <a:buFont typeface="Wingdings" pitchFamily="2" charset="2"/>
              <a:buNone/>
            </a:pPr>
            <a:r>
              <a:rPr lang="ja-JP" altLang="en-US" dirty="0"/>
              <a:t>→コミュニケーション能力は仕事に必須</a:t>
            </a:r>
          </a:p>
          <a:p>
            <a:pPr>
              <a:buFont typeface="Wingdings" pitchFamily="2" charset="2"/>
              <a:buNone/>
            </a:pPr>
            <a:endParaRPr lang="ja-JP" altLang="en-US" sz="4000" dirty="0"/>
          </a:p>
          <a:p>
            <a:endParaRPr lang="en-US" altLang="ja-JP" sz="4000" dirty="0"/>
          </a:p>
        </p:txBody>
      </p:sp>
      <p:pic>
        <p:nvPicPr>
          <p:cNvPr id="760836" name="Picture 4" descr="MCj02971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076700"/>
            <a:ext cx="2663825" cy="2479675"/>
          </a:xfrm>
          <a:prstGeom prst="rect">
            <a:avLst/>
          </a:prstGeom>
          <a:noFill/>
        </p:spPr>
      </p:pic>
      <p:pic>
        <p:nvPicPr>
          <p:cNvPr id="760837" name="Picture 5" descr="MPj02898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4076700"/>
            <a:ext cx="2566988" cy="2592388"/>
          </a:xfrm>
          <a:prstGeom prst="rect">
            <a:avLst/>
          </a:prstGeom>
          <a:noFill/>
        </p:spPr>
      </p:pic>
      <p:sp>
        <p:nvSpPr>
          <p:cNvPr id="760838" name="AutoShape 6"/>
          <p:cNvSpPr>
            <a:spLocks noChangeArrowheads="1"/>
          </p:cNvSpPr>
          <p:nvPr/>
        </p:nvSpPr>
        <p:spPr bwMode="auto">
          <a:xfrm>
            <a:off x="4067175" y="4941888"/>
            <a:ext cx="1512888" cy="647700"/>
          </a:xfrm>
          <a:prstGeom prst="leftRightArrow">
            <a:avLst>
              <a:gd name="adj1" fmla="val 50000"/>
              <a:gd name="adj2" fmla="val 46716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776194" name="Picture 2" descr="D:\Users\santa\AppData\Local\Microsoft\Windows\Temporary Internet Files\Content.IE5\GNF6SH5E\MP90042306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86" y="0"/>
            <a:ext cx="6791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6195" name="Picture 3" descr="D:\Users\santa\AppData\Local\Microsoft\Windows\Temporary Internet Files\Content.IE5\GNF6SH5E\MP90042306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33"/>
            <a:ext cx="9144000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58157" y="3510727"/>
            <a:ext cx="87511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/>
              <a:t>組織で働く</a:t>
            </a:r>
            <a:endParaRPr kumimoji="1" lang="en-US" altLang="ja-JP" sz="6000" dirty="0" smtClean="0"/>
          </a:p>
          <a:p>
            <a:r>
              <a:rPr kumimoji="1" lang="ja-JP" altLang="en-US" sz="6000" dirty="0"/>
              <a:t>　</a:t>
            </a:r>
            <a:r>
              <a:rPr kumimoji="1" lang="ja-JP" altLang="en-US" sz="6000" dirty="0" smtClean="0"/>
              <a:t>→他のメンバーとの協働</a:t>
            </a:r>
            <a:endParaRPr kumimoji="1" lang="en-US" altLang="ja-JP" sz="6000" dirty="0" smtClean="0"/>
          </a:p>
          <a:p>
            <a:r>
              <a:rPr kumimoji="1" lang="ja-JP" altLang="en-US" sz="6000" dirty="0"/>
              <a:t>　</a:t>
            </a:r>
            <a:r>
              <a:rPr kumimoji="1" lang="ja-JP" altLang="en-US" sz="6000" dirty="0" smtClean="0"/>
              <a:t>→コミュニケーション能力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484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コミュニケーション能力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97887" cy="4895850"/>
          </a:xfrm>
        </p:spPr>
        <p:txBody>
          <a:bodyPr/>
          <a:lstStyle/>
          <a:p>
            <a:r>
              <a:rPr lang="ja-JP" altLang="en-US" dirty="0"/>
              <a:t>「伝える」能力のこと</a:t>
            </a:r>
          </a:p>
          <a:p>
            <a:r>
              <a:rPr lang="ja-JP" altLang="en-US" dirty="0"/>
              <a:t>プレゼンテーション能力</a:t>
            </a:r>
          </a:p>
          <a:p>
            <a:pPr lvl="1"/>
            <a:r>
              <a:rPr lang="ja-JP" altLang="en-US" dirty="0"/>
              <a:t>コミュニケーション能力の一部</a:t>
            </a:r>
          </a:p>
          <a:p>
            <a:pPr lvl="1"/>
            <a:r>
              <a:rPr lang="ja-JP" altLang="en-US" dirty="0"/>
              <a:t>経済情報処理でのターゲット</a:t>
            </a:r>
          </a:p>
          <a:p>
            <a:r>
              <a:rPr lang="ja-JP" altLang="en-US" dirty="0"/>
              <a:t>コンピュータを駆使したプレゼンテーション</a:t>
            </a:r>
          </a:p>
          <a:p>
            <a:pPr lvl="1"/>
            <a:r>
              <a:rPr lang="ja-JP" altLang="en-US" dirty="0"/>
              <a:t>コンピュータを使うことが目的ではない</a:t>
            </a:r>
          </a:p>
          <a:p>
            <a:pPr lvl="1"/>
            <a:r>
              <a:rPr lang="ja-JP" altLang="en-US" dirty="0"/>
              <a:t>「伝える」ための小道具としてのコンピュータ利用</a:t>
            </a:r>
          </a:p>
        </p:txBody>
      </p:sp>
      <p:pic>
        <p:nvPicPr>
          <p:cNvPr id="777229" name="Picture 13" descr="D:\Users\santa\AppData\Local\Microsoft\Windows\Temporary Internet Files\Content.IE5\GNF6SH5E\MP90042776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48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9512" y="188640"/>
            <a:ext cx="72827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 smtClean="0"/>
              <a:t>「伝える」能力</a:t>
            </a:r>
            <a:endParaRPr kumimoji="1" lang="en-US" altLang="ja-JP" sz="96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51958" y="2060848"/>
            <a:ext cx="6199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/>
              <a:t>プレゼンテーション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502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290" name="Picture 2" descr="D:\Users\santa\AppData\Local\Microsoft\Windows\Temporary Internet Files\Content.IE5\7UALB211\MP9004276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50" y="0"/>
            <a:ext cx="3950578" cy="39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0295" name="Picture 7" descr="D:\Users\santa\AppData\Local\Microsoft\Windows\Temporary Internet Files\Content.IE5\ANVW7AY0\MP90038640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96" y="0"/>
            <a:ext cx="365150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59756" y="4077072"/>
            <a:ext cx="31630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 smtClean="0"/>
              <a:t>多様な</a:t>
            </a:r>
            <a:endParaRPr kumimoji="1" lang="en-US" altLang="ja-JP" sz="8000" dirty="0" smtClean="0"/>
          </a:p>
          <a:p>
            <a:r>
              <a:rPr kumimoji="1" lang="ja-JP" altLang="en-US" sz="8000" dirty="0"/>
              <a:t>　</a:t>
            </a:r>
            <a:r>
              <a:rPr kumimoji="1" lang="ja-JP" altLang="en-US" sz="8000" dirty="0" smtClean="0"/>
              <a:t>手法</a:t>
            </a:r>
            <a:endParaRPr kumimoji="1" lang="ja-JP" altLang="en-US" sz="8000" dirty="0"/>
          </a:p>
        </p:txBody>
      </p:sp>
      <p:pic>
        <p:nvPicPr>
          <p:cNvPr id="782339" name="Picture 3" descr="D:\Users\santa\AppData\Local\Microsoft\Windows\Temporary Internet Files\Content.IE5\7UALB211\MP900431283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4" t="1878" r="10270"/>
          <a:stretch/>
        </p:blipFill>
        <p:spPr bwMode="auto">
          <a:xfrm>
            <a:off x="5035760" y="0"/>
            <a:ext cx="4099388" cy="598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0293" name="Picture 5" descr="D:\Users\santa\AppData\Local\Microsoft\Windows\Temporary Internet Files\Content.IE5\UGXLYVA0\MP900316798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21" y="4077072"/>
            <a:ext cx="512517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1557750"/>
            <a:ext cx="77107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600" dirty="0" smtClean="0"/>
              <a:t>なぜ</a:t>
            </a:r>
            <a:endParaRPr kumimoji="1" lang="en-US" altLang="ja-JP" sz="9600" dirty="0" smtClean="0"/>
          </a:p>
          <a:p>
            <a:pPr algn="ctr"/>
            <a:r>
              <a:rPr kumimoji="1" lang="en-US" altLang="ja-JP" sz="9600" dirty="0" smtClean="0"/>
              <a:t>PowerPoint</a:t>
            </a:r>
            <a:r>
              <a:rPr kumimoji="1" lang="ja-JP" altLang="en-US" sz="9600" dirty="0" smtClean="0"/>
              <a:t>？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9266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9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251520" y="116632"/>
            <a:ext cx="60773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127000" dir="10800000" algn="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PC</a:t>
            </a:r>
            <a:r>
              <a:rPr kumimoji="1" lang="ja-JP" alt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127000" dir="10800000" algn="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は事務用品</a:t>
            </a:r>
            <a:endParaRPr kumimoji="1" lang="en-US" altLang="ja-JP" sz="54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127000" dir="10800000" algn="r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r>
              <a:rPr kumimoji="1" lang="ja-JP" alt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127000" dir="10800000" algn="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　　　　→使えて当然</a:t>
            </a:r>
            <a:endParaRPr kumimoji="1" lang="ja-JP" altLang="en-US" sz="5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127000" dir="10800000" algn="r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541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79712" y="1124744"/>
            <a:ext cx="47724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600" dirty="0" smtClean="0"/>
              <a:t>読み</a:t>
            </a:r>
            <a:endParaRPr kumimoji="1" lang="en-US" altLang="ja-JP" sz="9600" dirty="0" smtClean="0"/>
          </a:p>
          <a:p>
            <a:pPr algn="ctr"/>
            <a:r>
              <a:rPr kumimoji="1" lang="ja-JP" altLang="en-US" sz="9600" dirty="0" smtClean="0"/>
              <a:t>書き</a:t>
            </a:r>
            <a:endParaRPr kumimoji="1" lang="en-US" altLang="ja-JP" sz="9600" dirty="0"/>
          </a:p>
          <a:p>
            <a:pPr algn="ctr"/>
            <a:r>
              <a:rPr kumimoji="1" lang="ja-JP" altLang="en-US" sz="9600" dirty="0" smtClean="0"/>
              <a:t>そろばん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800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130" name="Picture 10" descr="X:\eip\2013\yomik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0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932040" y="402928"/>
            <a:ext cx="31149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 smtClean="0"/>
              <a:t>かつて</a:t>
            </a:r>
            <a:endParaRPr kumimoji="1" lang="en-US" altLang="ja-JP" sz="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">
  <a:themeElements>
    <a:clrScheme name="21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21">
      <a:majorFont>
        <a:latin typeface="ＭＳ Ｐゴシック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1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6887</TotalTime>
  <Words>417</Words>
  <Application>Microsoft Office PowerPoint</Application>
  <PresentationFormat>画面に合わせる (4:3)</PresentationFormat>
  <Paragraphs>90</Paragraphs>
  <Slides>11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21</vt:lpstr>
      <vt:lpstr>プレゼンテーション -技能が必要な理由-</vt:lpstr>
      <vt:lpstr>経営者が大卒新人採用時に重視すること</vt:lpstr>
      <vt:lpstr>なぜコミュニケーション能力か？</vt:lpstr>
      <vt:lpstr>コミュニケーション能力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PowerPointの位置づけ</vt:lpstr>
    </vt:vector>
  </TitlesOfParts>
  <Company>BITMEMES.COM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プレゼンテーション技能が必要な理由</dc:title>
  <dc:creator>Hirano Shigemi</dc:creator>
  <dc:description>Copyright Bitmemes Consulting, 2005_x000d_
_x000d_
modified by HSO@KU for classroom presentation</dc:description>
  <cp:lastModifiedBy>santa</cp:lastModifiedBy>
  <cp:revision>164</cp:revision>
  <dcterms:created xsi:type="dcterms:W3CDTF">2004-02-14T15:49:56Z</dcterms:created>
  <dcterms:modified xsi:type="dcterms:W3CDTF">2013-03-10T10:55:41Z</dcterms:modified>
</cp:coreProperties>
</file>