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33"/>
    <a:srgbClr val="FFFF99"/>
    <a:srgbClr val="FFCC99"/>
    <a:srgbClr val="969696"/>
    <a:srgbClr val="B2B2B2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26" autoAdjust="0"/>
    <p:restoredTop sz="95577" autoAdjust="0"/>
  </p:normalViewPr>
  <p:slideViewPr>
    <p:cSldViewPr>
      <p:cViewPr varScale="1">
        <p:scale>
          <a:sx n="53" d="100"/>
          <a:sy n="53" d="100"/>
        </p:scale>
        <p:origin x="-7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72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72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C7A735C2-9EFA-4626-A76C-3D5EFC7A40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9174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67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7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7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67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308E3C7C-2DD4-4C92-A292-342435B031A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311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5963CA-D7F8-4187-969F-A036F80E813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038350"/>
            <a:ext cx="7772400" cy="70167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573463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7990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447800" y="6019800"/>
            <a:ext cx="1622425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799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98825" y="6019800"/>
            <a:ext cx="2997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799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77025" y="6019800"/>
            <a:ext cx="1371600" cy="457200"/>
          </a:xfrm>
        </p:spPr>
        <p:txBody>
          <a:bodyPr/>
          <a:lstStyle>
            <a:lvl1pPr>
              <a:defRPr/>
            </a:lvl1pPr>
          </a:lstStyle>
          <a:p>
            <a:fld id="{436D299D-ECA8-4E09-9876-A101366A556D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79911" name="Picture 7" descr="ku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573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6" grpId="0"/>
      <p:bldP spid="379907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99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990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461AC-0D49-49CB-8E28-6B5B62CF98A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16125" cy="59039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11188" y="333375"/>
            <a:ext cx="5895975" cy="59039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12600-0AC2-475A-8C73-480D8E0BF37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8DB8C-F745-49E6-A405-00C48B9AF67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2B27D-0D36-4C85-B8B8-0DE6DAEA0B0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11188" y="1341438"/>
            <a:ext cx="39560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19638" y="1341438"/>
            <a:ext cx="39560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1C929-1245-467F-896D-EBF8B726DE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BB6BE-3006-4901-8822-293FDDE7EA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E4334-9B6D-4F23-8EC7-A63450024CA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2B467-1FE1-4077-B4C7-6402A14BB83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85643-AD29-4ED8-AB6A-4BD56F3C773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3EAB8-7578-4C2F-9B5B-C334A46B073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333375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41438"/>
            <a:ext cx="80645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096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4B4258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096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4B4258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4B4258"/>
                </a:solidFill>
                <a:latin typeface="Times New Roman" pitchFamily="18" charset="0"/>
              </a:defRPr>
            </a:lvl1pPr>
          </a:lstStyle>
          <a:p>
            <a:fld id="{F7478944-B7E4-4C5A-8876-D3948D6F07A0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78887" name="Picture 7" descr="ku-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188913"/>
            <a:ext cx="720725" cy="573087"/>
          </a:xfrm>
          <a:prstGeom prst="rect">
            <a:avLst/>
          </a:prstGeom>
          <a:noFill/>
        </p:spPr>
      </p:pic>
      <p:pic>
        <p:nvPicPr>
          <p:cNvPr id="378888" name="Picture 8" descr="ku-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188913"/>
            <a:ext cx="720725" cy="573087"/>
          </a:xfrm>
          <a:prstGeom prst="rect">
            <a:avLst/>
          </a:prstGeom>
          <a:noFill/>
        </p:spPr>
      </p:pic>
      <p:sp>
        <p:nvSpPr>
          <p:cNvPr id="378889" name="Text Box 9"/>
          <p:cNvSpPr txBox="1">
            <a:spLocks noChangeArrowheads="1"/>
          </p:cNvSpPr>
          <p:nvPr userDrawn="1"/>
        </p:nvSpPr>
        <p:spPr bwMode="auto">
          <a:xfrm>
            <a:off x="7353300" y="6542088"/>
            <a:ext cx="1428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経済情報処理</a:t>
            </a:r>
            <a:r>
              <a:rPr lang="en-US" altLang="ja-JP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Ⅰ</a:t>
            </a:r>
            <a:endParaRPr lang="en-US" altLang="ja-JP" sz="14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/>
      <p:bldP spid="37888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3200">
          <a:solidFill>
            <a:srgbClr val="28274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800">
          <a:solidFill>
            <a:srgbClr val="282745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400">
          <a:solidFill>
            <a:srgbClr val="282745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jpeg"/><Relationship Id="rId4" Type="http://schemas.openxmlformats.org/officeDocument/2006/relationships/image" Target="../media/image5.png"/><Relationship Id="rId9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179388"/>
            <a:ext cx="7772400" cy="314325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プレゼンテーション</a:t>
            </a:r>
            <a:r>
              <a:rPr lang="en-US" altLang="ja-JP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ja-JP" alt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技能が必要な理由</a:t>
            </a:r>
            <a:r>
              <a:rPr lang="en-US" altLang="ja-JP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  </a:t>
            </a:r>
            <a:r>
              <a:rPr lang="ja-JP" altLang="en-US" sz="1200" dirty="0"/>
              <a:t>神奈川大学経済学部 経済情報処理</a:t>
            </a:r>
            <a:r>
              <a:rPr lang="en-US" altLang="ja-JP" sz="1200" dirty="0"/>
              <a:t>I  </a:t>
            </a:r>
            <a:r>
              <a:rPr lang="ja-JP" altLang="en-US" sz="1200" dirty="0"/>
              <a:t>平成</a:t>
            </a:r>
            <a:r>
              <a:rPr lang="en-US" altLang="ja-JP" sz="1200" smtClean="0"/>
              <a:t>25</a:t>
            </a:r>
            <a:r>
              <a:rPr lang="ja-JP" altLang="en-US" sz="1200" smtClean="0"/>
              <a:t>年度</a:t>
            </a:r>
            <a:endParaRPr lang="ja-JP" altLang="en-US" sz="1200" dirty="0"/>
          </a:p>
        </p:txBody>
      </p:sp>
      <p:sp>
        <p:nvSpPr>
          <p:cNvPr id="707590" name="Text Box 6"/>
          <p:cNvSpPr txBox="1">
            <a:spLocks noChangeArrowheads="1"/>
          </p:cNvSpPr>
          <p:nvPr/>
        </p:nvSpPr>
        <p:spPr bwMode="auto">
          <a:xfrm>
            <a:off x="323850" y="908050"/>
            <a:ext cx="3241675" cy="2836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tIns="190800" anchor="b">
            <a:spAutoFit/>
          </a:bodyPr>
          <a:lstStyle/>
          <a:p>
            <a:pPr>
              <a:buFontTx/>
              <a:buChar char="•"/>
            </a:pPr>
            <a:r>
              <a:rPr kumimoji="1" lang="en-US" altLang="ja-JP" sz="1000">
                <a:solidFill>
                  <a:srgbClr val="282745"/>
                </a:solidFill>
              </a:rPr>
              <a:t>PC</a:t>
            </a:r>
            <a:r>
              <a:rPr kumimoji="1" lang="ja-JP" altLang="en-US" sz="1000">
                <a:solidFill>
                  <a:srgbClr val="282745"/>
                </a:solidFill>
              </a:rPr>
              <a:t>はごく普通の会社、役所、あらゆる組織においてほぼ「</a:t>
            </a:r>
            <a:r>
              <a:rPr kumimoji="1" lang="ja-JP" altLang="en-US" sz="1000">
                <a:solidFill>
                  <a:schemeClr val="tx2"/>
                </a:solidFill>
              </a:rPr>
              <a:t>事務用品</a:t>
            </a:r>
            <a:r>
              <a:rPr kumimoji="1" lang="ja-JP" altLang="en-US" sz="1000">
                <a:solidFill>
                  <a:srgbClr val="282745"/>
                </a:solidFill>
              </a:rPr>
              <a:t>」として定着している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コンピュータに関する知識・技能は社会人としての「</a:t>
            </a:r>
            <a:r>
              <a:rPr kumimoji="1" lang="ja-JP" altLang="en-US" sz="1000">
                <a:solidFill>
                  <a:schemeClr val="tx2"/>
                </a:solidFill>
              </a:rPr>
              <a:t>常識</a:t>
            </a:r>
            <a:r>
              <a:rPr kumimoji="1" lang="ja-JP" altLang="en-US" sz="1000">
                <a:solidFill>
                  <a:srgbClr val="282745"/>
                </a:solidFill>
              </a:rPr>
              <a:t>」となっている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新入社員は、既にコンピュータ・スキル（ソフトを使う能力と、ネットワークの基礎的な知識）を</a:t>
            </a:r>
            <a:r>
              <a:rPr kumimoji="1" lang="ja-JP" altLang="en-US" sz="1000">
                <a:solidFill>
                  <a:schemeClr val="hlink"/>
                </a:solidFill>
              </a:rPr>
              <a:t>当然身に付けているもの</a:t>
            </a:r>
            <a:r>
              <a:rPr kumimoji="1" lang="ja-JP" altLang="en-US" sz="1000">
                <a:solidFill>
                  <a:srgbClr val="282745"/>
                </a:solidFill>
              </a:rPr>
              <a:t>として扱われる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現代の職場では、「読み・書き・ソロバン」を「</a:t>
            </a:r>
            <a:r>
              <a:rPr kumimoji="1" lang="en-US" altLang="ja-JP" sz="1000">
                <a:solidFill>
                  <a:schemeClr val="hlink"/>
                </a:solidFill>
              </a:rPr>
              <a:t>Word, PowerPoint</a:t>
            </a:r>
            <a:r>
              <a:rPr kumimoji="1" lang="ja-JP" altLang="en-US" sz="1000">
                <a:solidFill>
                  <a:schemeClr val="hlink"/>
                </a:solidFill>
              </a:rPr>
              <a:t>，</a:t>
            </a:r>
            <a:r>
              <a:rPr kumimoji="1" lang="en-US" altLang="ja-JP" sz="1000">
                <a:solidFill>
                  <a:schemeClr val="hlink"/>
                </a:solidFill>
              </a:rPr>
              <a:t>Excel</a:t>
            </a:r>
            <a:r>
              <a:rPr kumimoji="1" lang="ja-JP" altLang="en-US" sz="1000">
                <a:solidFill>
                  <a:srgbClr val="282745"/>
                </a:solidFill>
              </a:rPr>
              <a:t>」で置き換えることもできる</a:t>
            </a:r>
          </a:p>
          <a:p>
            <a:pPr>
              <a:buFontTx/>
              <a:buChar char="•"/>
            </a:pPr>
            <a:endParaRPr kumimoji="1" lang="ja-JP" altLang="en-US" sz="1000">
              <a:solidFill>
                <a:srgbClr val="282745"/>
              </a:solidFill>
            </a:endParaRPr>
          </a:p>
          <a:p>
            <a:pPr>
              <a:buFontTx/>
              <a:buChar char="•"/>
            </a:pPr>
            <a:endParaRPr kumimoji="1" lang="ja-JP" altLang="en-US" sz="1000">
              <a:solidFill>
                <a:srgbClr val="282745"/>
              </a:solidFill>
            </a:endParaRPr>
          </a:p>
          <a:p>
            <a:pPr>
              <a:buFontTx/>
              <a:buChar char="•"/>
            </a:pPr>
            <a:endParaRPr kumimoji="1" lang="ja-JP" altLang="en-US" sz="1000">
              <a:solidFill>
                <a:srgbClr val="282745"/>
              </a:solidFill>
            </a:endParaRPr>
          </a:p>
          <a:p>
            <a:pPr>
              <a:buFontTx/>
              <a:buChar char="•"/>
            </a:pPr>
            <a:endParaRPr kumimoji="1" lang="ja-JP" altLang="en-US" sz="1000">
              <a:solidFill>
                <a:srgbClr val="282745"/>
              </a:solidFill>
            </a:endParaRPr>
          </a:p>
          <a:p>
            <a:pPr>
              <a:buFontTx/>
              <a:buChar char="•"/>
            </a:pPr>
            <a:endParaRPr kumimoji="1" lang="ja-JP" altLang="en-US" sz="1000">
              <a:solidFill>
                <a:srgbClr val="282745"/>
              </a:solidFill>
            </a:endParaRPr>
          </a:p>
          <a:p>
            <a:pPr>
              <a:buFontTx/>
              <a:buChar char="•"/>
            </a:pPr>
            <a:endParaRPr kumimoji="1" lang="ja-JP" altLang="en-US" sz="1000">
              <a:solidFill>
                <a:srgbClr val="282745"/>
              </a:solidFill>
            </a:endParaRPr>
          </a:p>
          <a:p>
            <a:pPr>
              <a:buFontTx/>
              <a:buChar char="•"/>
            </a:pPr>
            <a:endParaRPr kumimoji="1" lang="ja-JP" altLang="en-US" sz="1000">
              <a:solidFill>
                <a:srgbClr val="282745"/>
              </a:solidFill>
            </a:endParaRPr>
          </a:p>
          <a:p>
            <a:endParaRPr lang="en-US" altLang="ja-JP" sz="1000"/>
          </a:p>
        </p:txBody>
      </p:sp>
      <p:sp>
        <p:nvSpPr>
          <p:cNvPr id="707591" name="Text Box 7"/>
          <p:cNvSpPr txBox="1">
            <a:spLocks noChangeArrowheads="1"/>
          </p:cNvSpPr>
          <p:nvPr/>
        </p:nvSpPr>
        <p:spPr bwMode="auto">
          <a:xfrm>
            <a:off x="755650" y="765175"/>
            <a:ext cx="2482850" cy="2841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ja-JP" altLang="en-US" sz="1200">
                <a:solidFill>
                  <a:srgbClr val="282745"/>
                </a:solidFill>
              </a:rPr>
              <a:t>「社会」の情報化はどうなっているか</a:t>
            </a:r>
          </a:p>
        </p:txBody>
      </p:sp>
      <p:pic>
        <p:nvPicPr>
          <p:cNvPr id="70759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2565400"/>
            <a:ext cx="14033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07595" name="Object 11"/>
          <p:cNvGraphicFramePr>
            <a:graphicFrameLocks noChangeAspect="1"/>
          </p:cNvGraphicFramePr>
          <p:nvPr/>
        </p:nvGraphicFramePr>
        <p:xfrm>
          <a:off x="2051050" y="2565400"/>
          <a:ext cx="1368425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599" name="ビットマップ イメージ" r:id="rId5" imgW="4123810" imgH="3323810" progId="PBrush">
                  <p:embed/>
                </p:oleObj>
              </mc:Choice>
              <mc:Fallback>
                <p:oleObj name="ビットマップ イメージ" r:id="rId5" imgW="4123810" imgH="3323810" progId="PBrush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565400"/>
                        <a:ext cx="1368425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596" name="Text Box 12"/>
          <p:cNvSpPr txBox="1">
            <a:spLocks noChangeArrowheads="1"/>
          </p:cNvSpPr>
          <p:nvPr/>
        </p:nvSpPr>
        <p:spPr bwMode="auto">
          <a:xfrm>
            <a:off x="5651500" y="1916113"/>
            <a:ext cx="3240088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せっかく知識・技能があっても、相手がそのことを知らなければ「無い」の同じこと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ビジネスにおいては「沈黙は金、ではない」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自らの能力を相手に伝えることから全てがはじまる</a:t>
            </a:r>
            <a:endParaRPr lang="ja-JP" altLang="en-US" sz="1000"/>
          </a:p>
        </p:txBody>
      </p:sp>
      <p:graphicFrame>
        <p:nvGraphicFramePr>
          <p:cNvPr id="707598" name="Object 14"/>
          <p:cNvGraphicFramePr>
            <a:graphicFrameLocks noChangeAspect="1"/>
          </p:cNvGraphicFramePr>
          <p:nvPr/>
        </p:nvGraphicFramePr>
        <p:xfrm>
          <a:off x="468313" y="4652963"/>
          <a:ext cx="3024187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600" name="グラフ" r:id="rId7" imgW="9001125" imgH="4067251" progId="MSGraph.Chart.8">
                  <p:embed followColorScheme="full"/>
                </p:oleObj>
              </mc:Choice>
              <mc:Fallback>
                <p:oleObj name="グラフ" r:id="rId7" imgW="9001125" imgH="4067251" progId="MSGraph.Chart.8">
                  <p:embed followColorScheme="full"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652963"/>
                        <a:ext cx="3024187" cy="143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599" name="Rectangle 15"/>
          <p:cNvSpPr>
            <a:spLocks noChangeArrowheads="1"/>
          </p:cNvSpPr>
          <p:nvPr/>
        </p:nvSpPr>
        <p:spPr bwMode="auto">
          <a:xfrm>
            <a:off x="323850" y="4508500"/>
            <a:ext cx="3241675" cy="1655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7600" name="Text Box 16"/>
          <p:cNvSpPr txBox="1">
            <a:spLocks noChangeArrowheads="1"/>
          </p:cNvSpPr>
          <p:nvPr/>
        </p:nvSpPr>
        <p:spPr bwMode="auto">
          <a:xfrm>
            <a:off x="468313" y="4292600"/>
            <a:ext cx="2835275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ja-JP" altLang="en-US" sz="1200">
                <a:solidFill>
                  <a:srgbClr val="282745"/>
                </a:solidFill>
              </a:rPr>
              <a:t>経営者が大卒新人採用時に重視すること</a:t>
            </a:r>
          </a:p>
        </p:txBody>
      </p:sp>
      <p:sp>
        <p:nvSpPr>
          <p:cNvPr id="707601" name="Text Box 17"/>
          <p:cNvSpPr txBox="1">
            <a:spLocks noChangeArrowheads="1"/>
          </p:cNvSpPr>
          <p:nvPr/>
        </p:nvSpPr>
        <p:spPr bwMode="auto">
          <a:xfrm>
            <a:off x="6011863" y="1628775"/>
            <a:ext cx="2324100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ja-JP" altLang="en-US" sz="1200">
                <a:solidFill>
                  <a:srgbClr val="282745"/>
                </a:solidFill>
              </a:rPr>
              <a:t>社会で能力を発揮するためには</a:t>
            </a:r>
            <a:endParaRPr lang="ja-JP" altLang="en-US" sz="1200"/>
          </a:p>
        </p:txBody>
      </p:sp>
      <p:sp>
        <p:nvSpPr>
          <p:cNvPr id="707603" name="Text Box 19"/>
          <p:cNvSpPr txBox="1">
            <a:spLocks noChangeArrowheads="1"/>
          </p:cNvSpPr>
          <p:nvPr/>
        </p:nvSpPr>
        <p:spPr bwMode="auto">
          <a:xfrm>
            <a:off x="3924300" y="2565400"/>
            <a:ext cx="406400" cy="2459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400"/>
              <a:t>なぜコミュニケーション能力か？</a:t>
            </a:r>
          </a:p>
        </p:txBody>
      </p:sp>
      <p:sp>
        <p:nvSpPr>
          <p:cNvPr id="707604" name="Text Box 20"/>
          <p:cNvSpPr txBox="1">
            <a:spLocks noChangeArrowheads="1"/>
          </p:cNvSpPr>
          <p:nvPr/>
        </p:nvSpPr>
        <p:spPr bwMode="auto">
          <a:xfrm>
            <a:off x="3708400" y="692150"/>
            <a:ext cx="33115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組織とは、協働するための存在だからである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わかり易く言えば、「</a:t>
            </a:r>
            <a:r>
              <a:rPr kumimoji="1" lang="en-US" altLang="ja-JP" sz="1000">
                <a:solidFill>
                  <a:srgbClr val="282745"/>
                </a:solidFill>
              </a:rPr>
              <a:t>1</a:t>
            </a:r>
            <a:r>
              <a:rPr kumimoji="1" lang="ja-JP" altLang="en-US" sz="1000">
                <a:solidFill>
                  <a:srgbClr val="282745"/>
                </a:solidFill>
              </a:rPr>
              <a:t>人では仕事ができない」からである</a:t>
            </a:r>
            <a:endParaRPr lang="ja-JP" altLang="en-US" sz="1000"/>
          </a:p>
        </p:txBody>
      </p:sp>
      <p:pic>
        <p:nvPicPr>
          <p:cNvPr id="707605" name="Picture 21" descr="MCj0297173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8101013" y="620713"/>
            <a:ext cx="869950" cy="809625"/>
          </a:xfrm>
          <a:prstGeom prst="rect">
            <a:avLst/>
          </a:prstGeom>
          <a:noFill/>
        </p:spPr>
      </p:pic>
      <p:pic>
        <p:nvPicPr>
          <p:cNvPr id="707606" name="Picture 22" descr="MPj0289882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2950" y="549275"/>
            <a:ext cx="838200" cy="846138"/>
          </a:xfrm>
          <a:prstGeom prst="rect">
            <a:avLst/>
          </a:prstGeom>
          <a:noFill/>
        </p:spPr>
      </p:pic>
      <p:sp>
        <p:nvSpPr>
          <p:cNvPr id="707607" name="AutoShape 23"/>
          <p:cNvSpPr>
            <a:spLocks noChangeArrowheads="1"/>
          </p:cNvSpPr>
          <p:nvPr/>
        </p:nvSpPr>
        <p:spPr bwMode="auto">
          <a:xfrm flipH="1">
            <a:off x="7956550" y="908050"/>
            <a:ext cx="161925" cy="192088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7608" name="Line 24"/>
          <p:cNvSpPr>
            <a:spLocks noChangeShapeType="1"/>
          </p:cNvSpPr>
          <p:nvPr/>
        </p:nvSpPr>
        <p:spPr bwMode="auto">
          <a:xfrm>
            <a:off x="3563938" y="2420938"/>
            <a:ext cx="28733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707609" name="Line 25"/>
          <p:cNvSpPr>
            <a:spLocks noChangeShapeType="1"/>
          </p:cNvSpPr>
          <p:nvPr/>
        </p:nvSpPr>
        <p:spPr bwMode="auto">
          <a:xfrm flipV="1">
            <a:off x="4356100" y="2205038"/>
            <a:ext cx="12954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707610" name="Line 26"/>
          <p:cNvSpPr>
            <a:spLocks noChangeShapeType="1"/>
          </p:cNvSpPr>
          <p:nvPr/>
        </p:nvSpPr>
        <p:spPr bwMode="auto">
          <a:xfrm flipV="1">
            <a:off x="3492500" y="5084763"/>
            <a:ext cx="503238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707611" name="Line 27"/>
          <p:cNvSpPr>
            <a:spLocks noChangeShapeType="1"/>
          </p:cNvSpPr>
          <p:nvPr/>
        </p:nvSpPr>
        <p:spPr bwMode="auto">
          <a:xfrm flipV="1">
            <a:off x="4140200" y="1196975"/>
            <a:ext cx="576263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707612" name="Text Box 28"/>
          <p:cNvSpPr txBox="1">
            <a:spLocks noChangeArrowheads="1"/>
          </p:cNvSpPr>
          <p:nvPr/>
        </p:nvSpPr>
        <p:spPr bwMode="auto">
          <a:xfrm>
            <a:off x="5580063" y="2997200"/>
            <a:ext cx="1439862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ja-JP" altLang="en-US" sz="1000"/>
              <a:t>コミュニケーション能力</a:t>
            </a:r>
          </a:p>
          <a:p>
            <a:pPr>
              <a:buFontTx/>
              <a:buChar char="•"/>
            </a:pPr>
            <a:r>
              <a:rPr kumimoji="1" lang="ja-JP" altLang="en-US" sz="1000"/>
              <a:t>ポテンシャル</a:t>
            </a:r>
          </a:p>
          <a:p>
            <a:pPr>
              <a:buFontTx/>
              <a:buChar char="•"/>
            </a:pPr>
            <a:r>
              <a:rPr kumimoji="1" lang="ja-JP" altLang="en-US" sz="1000"/>
              <a:t>チャレンジ精神</a:t>
            </a:r>
          </a:p>
          <a:p>
            <a:pPr>
              <a:buFontTx/>
              <a:buChar char="•"/>
            </a:pPr>
            <a:r>
              <a:rPr kumimoji="1" lang="ja-JP" altLang="en-US" sz="1000"/>
              <a:t>主体性</a:t>
            </a:r>
          </a:p>
          <a:p>
            <a:pPr>
              <a:buFontTx/>
              <a:buChar char="•"/>
            </a:pPr>
            <a:r>
              <a:rPr kumimoji="1" lang="ja-JP" altLang="en-US" sz="1000"/>
              <a:t>協調性</a:t>
            </a:r>
          </a:p>
          <a:p>
            <a:pPr>
              <a:buFontTx/>
              <a:buChar char="•"/>
            </a:pPr>
            <a:r>
              <a:rPr kumimoji="1" lang="ja-JP" altLang="en-US" sz="1000"/>
              <a:t>誠実性</a:t>
            </a:r>
          </a:p>
          <a:p>
            <a:pPr>
              <a:buFontTx/>
              <a:buChar char="•"/>
            </a:pPr>
            <a:r>
              <a:rPr kumimoji="1" lang="ja-JP" altLang="en-US" sz="1000"/>
              <a:t>責任感</a:t>
            </a:r>
          </a:p>
          <a:p>
            <a:pPr>
              <a:buFontTx/>
              <a:buChar char="•"/>
            </a:pPr>
            <a:r>
              <a:rPr kumimoji="1" lang="ja-JP" altLang="en-US" sz="1000"/>
              <a:t>職業観</a:t>
            </a:r>
          </a:p>
        </p:txBody>
      </p:sp>
      <p:sp>
        <p:nvSpPr>
          <p:cNvPr id="707613" name="Text Box 29"/>
          <p:cNvSpPr txBox="1">
            <a:spLocks noChangeArrowheads="1"/>
          </p:cNvSpPr>
          <p:nvPr/>
        </p:nvSpPr>
        <p:spPr bwMode="auto">
          <a:xfrm>
            <a:off x="5867400" y="2781300"/>
            <a:ext cx="920750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200"/>
              <a:t>態度と能力</a:t>
            </a:r>
          </a:p>
        </p:txBody>
      </p:sp>
      <p:sp>
        <p:nvSpPr>
          <p:cNvPr id="707614" name="Line 30"/>
          <p:cNvSpPr>
            <a:spLocks noChangeShapeType="1"/>
          </p:cNvSpPr>
          <p:nvPr/>
        </p:nvSpPr>
        <p:spPr bwMode="auto">
          <a:xfrm>
            <a:off x="6372225" y="26368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707615" name="Line 31"/>
          <p:cNvSpPr>
            <a:spLocks noChangeShapeType="1"/>
          </p:cNvSpPr>
          <p:nvPr/>
        </p:nvSpPr>
        <p:spPr bwMode="auto">
          <a:xfrm flipV="1">
            <a:off x="4356100" y="3213100"/>
            <a:ext cx="11525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707616" name="Text Box 32"/>
          <p:cNvSpPr txBox="1">
            <a:spLocks noChangeArrowheads="1"/>
          </p:cNvSpPr>
          <p:nvPr/>
        </p:nvSpPr>
        <p:spPr bwMode="auto">
          <a:xfrm>
            <a:off x="4284663" y="4508500"/>
            <a:ext cx="4500562" cy="55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「伝える」能力である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経済情報処理では、その一部であるプレゼンテーション能力の基礎作りを目指す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コンピュータを駆使したプレゼンテーションという考え方を身につけよう</a:t>
            </a:r>
          </a:p>
        </p:txBody>
      </p:sp>
      <p:sp>
        <p:nvSpPr>
          <p:cNvPr id="707617" name="AutoShape 33"/>
          <p:cNvSpPr>
            <a:spLocks/>
          </p:cNvSpPr>
          <p:nvPr/>
        </p:nvSpPr>
        <p:spPr bwMode="auto">
          <a:xfrm>
            <a:off x="6877050" y="3068638"/>
            <a:ext cx="142875" cy="215900"/>
          </a:xfrm>
          <a:prstGeom prst="rightBrace">
            <a:avLst>
              <a:gd name="adj1" fmla="val 125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7618" name="AutoShape 34"/>
          <p:cNvSpPr>
            <a:spLocks/>
          </p:cNvSpPr>
          <p:nvPr/>
        </p:nvSpPr>
        <p:spPr bwMode="auto">
          <a:xfrm>
            <a:off x="6659563" y="3357563"/>
            <a:ext cx="71437" cy="935037"/>
          </a:xfrm>
          <a:prstGeom prst="rightBrace">
            <a:avLst>
              <a:gd name="adj1" fmla="val 1090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07619" name="Picture 35" descr="MPj02851180000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92950" y="3644900"/>
            <a:ext cx="776288" cy="503238"/>
          </a:xfrm>
          <a:prstGeom prst="rect">
            <a:avLst/>
          </a:prstGeom>
          <a:noFill/>
        </p:spPr>
      </p:pic>
      <p:sp>
        <p:nvSpPr>
          <p:cNvPr id="707620" name="Text Box 36"/>
          <p:cNvSpPr txBox="1">
            <a:spLocks noChangeArrowheads="1"/>
          </p:cNvSpPr>
          <p:nvPr/>
        </p:nvSpPr>
        <p:spPr bwMode="auto">
          <a:xfrm>
            <a:off x="7019925" y="4149725"/>
            <a:ext cx="1463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000">
                <a:solidFill>
                  <a:srgbClr val="0066FF"/>
                </a:solidFill>
              </a:rPr>
              <a:t>心の在り方、態度、精神</a:t>
            </a:r>
          </a:p>
        </p:txBody>
      </p:sp>
      <p:pic>
        <p:nvPicPr>
          <p:cNvPr id="707622" name="Picture 38" descr="MCj0233031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88350" y="2924175"/>
            <a:ext cx="628650" cy="641350"/>
          </a:xfrm>
          <a:prstGeom prst="rect">
            <a:avLst/>
          </a:prstGeom>
          <a:noFill/>
        </p:spPr>
      </p:pic>
      <p:sp>
        <p:nvSpPr>
          <p:cNvPr id="707623" name="Rectangle 39"/>
          <p:cNvSpPr>
            <a:spLocks noChangeArrowheads="1"/>
          </p:cNvSpPr>
          <p:nvPr/>
        </p:nvSpPr>
        <p:spPr bwMode="auto">
          <a:xfrm>
            <a:off x="7092950" y="2997200"/>
            <a:ext cx="134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000">
                <a:solidFill>
                  <a:schemeClr val="hlink"/>
                </a:solidFill>
              </a:rPr>
              <a:t>具体的な技能、訓練</a:t>
            </a:r>
          </a:p>
          <a:p>
            <a:r>
              <a:rPr lang="ja-JP" altLang="en-US" sz="1000">
                <a:solidFill>
                  <a:schemeClr val="hlink"/>
                </a:solidFill>
              </a:rPr>
              <a:t>によって獲得するもの</a:t>
            </a:r>
          </a:p>
        </p:txBody>
      </p:sp>
      <p:sp>
        <p:nvSpPr>
          <p:cNvPr id="707624" name="Text Box 40"/>
          <p:cNvSpPr txBox="1">
            <a:spLocks noChangeArrowheads="1"/>
          </p:cNvSpPr>
          <p:nvPr/>
        </p:nvSpPr>
        <p:spPr bwMode="auto">
          <a:xfrm>
            <a:off x="4408488" y="49926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707625" name="Text Box 41"/>
          <p:cNvSpPr txBox="1">
            <a:spLocks noChangeArrowheads="1"/>
          </p:cNvSpPr>
          <p:nvPr/>
        </p:nvSpPr>
        <p:spPr bwMode="auto">
          <a:xfrm>
            <a:off x="4643438" y="5084763"/>
            <a:ext cx="376237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kumimoji="1" lang="en-US" altLang="ja-JP" sz="1200">
                <a:solidFill>
                  <a:srgbClr val="282745"/>
                </a:solidFill>
              </a:rPr>
              <a:t>PowerPoint</a:t>
            </a:r>
            <a:r>
              <a:rPr kumimoji="1" lang="ja-JP" altLang="en-US" sz="1200">
                <a:solidFill>
                  <a:srgbClr val="282745"/>
                </a:solidFill>
              </a:rPr>
              <a:t>の位置づけ</a:t>
            </a:r>
          </a:p>
        </p:txBody>
      </p:sp>
      <p:sp>
        <p:nvSpPr>
          <p:cNvPr id="707626" name="Text Box 42"/>
          <p:cNvSpPr txBox="1">
            <a:spLocks noChangeArrowheads="1"/>
          </p:cNvSpPr>
          <p:nvPr/>
        </p:nvSpPr>
        <p:spPr bwMode="auto">
          <a:xfrm>
            <a:off x="5003800" y="5300663"/>
            <a:ext cx="2952750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メッセージを伝えるための道具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道具が使えない→話にならない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使えるようになるには、訓練が必要</a:t>
            </a:r>
          </a:p>
          <a:p>
            <a:pPr lvl="1"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音楽→楽器、料理→包丁といった関係と同じ</a:t>
            </a:r>
          </a:p>
          <a:p>
            <a:pPr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道具は料理の味を決めない</a:t>
            </a:r>
          </a:p>
          <a:p>
            <a:pPr lvl="1"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名人と同じ道具を使っても下手は下手</a:t>
            </a:r>
          </a:p>
          <a:p>
            <a:pPr lvl="1">
              <a:buFontTx/>
              <a:buChar char="•"/>
            </a:pPr>
            <a:r>
              <a:rPr kumimoji="1" lang="ja-JP" altLang="en-US" sz="1000">
                <a:solidFill>
                  <a:srgbClr val="282745"/>
                </a:solidFill>
              </a:rPr>
              <a:t>基礎を知って初めて応用が可能になる</a:t>
            </a:r>
            <a:endParaRPr lang="ja-JP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">
  <a:themeElements>
    <a:clrScheme name="21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21">
      <a:majorFont>
        <a:latin typeface="ＭＳ Ｐゴシック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21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6750</TotalTime>
  <Words>354</Words>
  <Application>Microsoft Office PowerPoint</Application>
  <PresentationFormat>画面に合わせる 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21</vt:lpstr>
      <vt:lpstr>ビットマップ イメージ</vt:lpstr>
      <vt:lpstr>グラフ</vt:lpstr>
      <vt:lpstr>プレゼンテーション-技能が必要な理由-   神奈川大学経済学部 経済情報処理I  平成25年度</vt:lpstr>
    </vt:vector>
  </TitlesOfParts>
  <Company>BITMEMES.COM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プレゼンテーション技能が必要な理由</dc:title>
  <dc:creator>Hirano Shigemi</dc:creator>
  <dc:description>Copyright Bitmemes Consulting, 2005_x000d_
_x000d_
modified by HSO@KU for classroom presentation</dc:description>
  <cp:lastModifiedBy>santa</cp:lastModifiedBy>
  <cp:revision>154</cp:revision>
  <dcterms:created xsi:type="dcterms:W3CDTF">2004-02-14T15:49:56Z</dcterms:created>
  <dcterms:modified xsi:type="dcterms:W3CDTF">2013-03-10T10:48:48Z</dcterms:modified>
</cp:coreProperties>
</file>