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94691" autoAdjust="0"/>
  </p:normalViewPr>
  <p:slideViewPr>
    <p:cSldViewPr>
      <p:cViewPr varScale="1">
        <p:scale>
          <a:sx n="65" d="100"/>
          <a:sy n="65" d="100"/>
        </p:scale>
        <p:origin x="845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0" y="3886200"/>
            <a:ext cx="12192000" cy="2971800"/>
            <a:chOff x="0" y="2448"/>
            <a:chExt cx="5760" cy="187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white">
            <a:xfrm>
              <a:off x="0" y="3984"/>
              <a:ext cx="5760" cy="33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white">
            <a:xfrm>
              <a:off x="0" y="3456"/>
              <a:ext cx="5760" cy="6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533" name="Oval 5"/>
            <p:cNvSpPr>
              <a:spLocks noChangeArrowheads="1"/>
            </p:cNvSpPr>
            <p:nvPr userDrawn="1"/>
          </p:nvSpPr>
          <p:spPr bwMode="white">
            <a:xfrm>
              <a:off x="3600" y="3984"/>
              <a:ext cx="1824" cy="192"/>
            </a:xfrm>
            <a:prstGeom prst="ellipse">
              <a:avLst/>
            </a:prstGeom>
            <a:gradFill rotWithShape="0">
              <a:gsLst>
                <a:gs pos="0">
                  <a:schemeClr val="accent2">
                    <a:gamma/>
                    <a:shade val="0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pic>
          <p:nvPicPr>
            <p:cNvPr id="22534" name="Picture 6" descr="daruma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80" y="2448"/>
              <a:ext cx="1296" cy="1662"/>
            </a:xfrm>
            <a:prstGeom prst="rect">
              <a:avLst/>
            </a:prstGeom>
            <a:noFill/>
          </p:spPr>
        </p:pic>
      </p:grpSp>
      <p:sp>
        <p:nvSpPr>
          <p:cNvPr id="2253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914400" y="1143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48000"/>
            <a:ext cx="7620000" cy="23622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22538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22539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D691DFB4-0518-4420-A86A-11BFFFAF9DF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9330C-765A-4D89-AA8E-8EE10D0F69B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304800"/>
            <a:ext cx="2743200" cy="57912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8026400" cy="57912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05658-9FB2-49AE-B149-D994D8C0879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4D581B-A25B-4147-98E7-8457CED4E30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372BD0-317D-40C6-B040-C3844B87CE1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86A47-995C-4E52-9722-2438AFEDDA5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1004B-2E9C-4FBE-BA59-0D80FED3072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CE7613-2C1B-4C58-A1F8-70C378530F7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D5FB0-B840-439C-9E7F-6636181C836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F57AC-9EA0-4324-9A21-DD6025EEEBD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C050A-7ABE-4956-B6F1-C3ADC0F873C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0" y="5181600"/>
            <a:ext cx="12192000" cy="1676400"/>
            <a:chOff x="0" y="3264"/>
            <a:chExt cx="5760" cy="1056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white">
            <a:xfrm>
              <a:off x="0" y="4224"/>
              <a:ext cx="5760" cy="9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white">
            <a:xfrm>
              <a:off x="0" y="3744"/>
              <a:ext cx="5760" cy="4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509" name="Oval 5"/>
            <p:cNvSpPr>
              <a:spLocks noChangeArrowheads="1"/>
            </p:cNvSpPr>
            <p:nvPr userDrawn="1"/>
          </p:nvSpPr>
          <p:spPr bwMode="hidden">
            <a:xfrm>
              <a:off x="4464" y="4176"/>
              <a:ext cx="1296" cy="144"/>
            </a:xfrm>
            <a:prstGeom prst="ellipse">
              <a:avLst/>
            </a:prstGeom>
            <a:gradFill rotWithShape="0">
              <a:gsLst>
                <a:gs pos="0">
                  <a:schemeClr val="accent2">
                    <a:gamma/>
                    <a:shade val="0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pic>
          <p:nvPicPr>
            <p:cNvPr id="21510" name="Picture 6" descr="daruma2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gray">
            <a:xfrm>
              <a:off x="4923" y="3264"/>
              <a:ext cx="789" cy="1014"/>
            </a:xfrm>
            <a:prstGeom prst="rect">
              <a:avLst/>
            </a:prstGeom>
            <a:noFill/>
          </p:spPr>
        </p:pic>
      </p:grpSp>
      <p:sp>
        <p:nvSpPr>
          <p:cNvPr id="2151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151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2151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2151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280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bg2"/>
                </a:solidFill>
                <a:latin typeface="Arial" charset="0"/>
              </a:defRPr>
            </a:lvl1pPr>
          </a:lstStyle>
          <a:p>
            <a:fld id="{12C9E23C-E475-4F69-89A9-A20B9506C80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私のお気に入り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/>
              <a:t>神奈川さくら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バラにかかる雨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降水量</a:t>
            </a:r>
          </a:p>
          <a:p>
            <a:pPr lvl="1"/>
            <a:r>
              <a:rPr lang="ja-JP" altLang="en-US"/>
              <a:t>気候に大きな影響</a:t>
            </a:r>
          </a:p>
          <a:p>
            <a:r>
              <a:rPr lang="ja-JP" altLang="en-US"/>
              <a:t>ケッペンの気候区分</a:t>
            </a:r>
          </a:p>
          <a:p>
            <a:pPr lvl="1"/>
            <a:r>
              <a:rPr lang="ja-JP" altLang="en-US"/>
              <a:t>降水量が区分基準に使われる</a:t>
            </a:r>
          </a:p>
          <a:p>
            <a:r>
              <a:rPr lang="ja-JP" altLang="en-US"/>
              <a:t>水資源</a:t>
            </a:r>
          </a:p>
          <a:p>
            <a:pPr lvl="1"/>
            <a:r>
              <a:rPr lang="ja-JP" altLang="en-US"/>
              <a:t>日本は降水量自体は多い</a:t>
            </a:r>
          </a:p>
          <a:p>
            <a:pPr lvl="1"/>
            <a:r>
              <a:rPr lang="ja-JP" altLang="en-US"/>
              <a:t>河川流域が狭い　→　淡水資源は多くない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こねこのひげ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/>
              <a:t>猫のひげ（</a:t>
            </a:r>
            <a:r>
              <a:rPr lang="en-US" altLang="ja-JP"/>
              <a:t>whisker</a:t>
            </a:r>
            <a:r>
              <a:rPr lang="ja-JP" altLang="en-US"/>
              <a:t>）</a:t>
            </a:r>
          </a:p>
          <a:p>
            <a:pPr lvl="1">
              <a:lnSpc>
                <a:spcPct val="90000"/>
              </a:lnSpc>
            </a:pPr>
            <a:r>
              <a:rPr lang="ja-JP" altLang="en-US"/>
              <a:t>金属結晶の表面から外側に成長する微細な金属結晶の俗称</a:t>
            </a:r>
          </a:p>
          <a:p>
            <a:pPr>
              <a:lnSpc>
                <a:spcPct val="90000"/>
              </a:lnSpc>
            </a:pPr>
            <a:r>
              <a:rPr lang="ja-JP" altLang="en-US"/>
              <a:t>電気回路</a:t>
            </a:r>
          </a:p>
          <a:p>
            <a:pPr lvl="1">
              <a:lnSpc>
                <a:spcPct val="90000"/>
              </a:lnSpc>
            </a:pPr>
            <a:r>
              <a:rPr lang="en-US" altLang="ja-JP"/>
              <a:t>Whisker</a:t>
            </a:r>
            <a:r>
              <a:rPr lang="ja-JP" altLang="en-US"/>
              <a:t>　→　回路がショート</a:t>
            </a:r>
          </a:p>
          <a:p>
            <a:pPr>
              <a:lnSpc>
                <a:spcPct val="90000"/>
              </a:lnSpc>
            </a:pPr>
            <a:r>
              <a:rPr lang="ja-JP" altLang="en-US"/>
              <a:t>鉛フリーハンダ</a:t>
            </a:r>
          </a:p>
          <a:p>
            <a:pPr lvl="1">
              <a:lnSpc>
                <a:spcPct val="90000"/>
              </a:lnSpc>
            </a:pPr>
            <a:r>
              <a:rPr lang="ja-JP" altLang="en-US"/>
              <a:t>環境対策</a:t>
            </a:r>
          </a:p>
          <a:p>
            <a:pPr lvl="1">
              <a:lnSpc>
                <a:spcPct val="90000"/>
              </a:lnSpc>
            </a:pPr>
            <a:r>
              <a:rPr lang="en-US" altLang="ja-JP"/>
              <a:t>Whisker</a:t>
            </a:r>
            <a:r>
              <a:rPr lang="ja-JP" altLang="en-US"/>
              <a:t>が成長しやすい</a:t>
            </a:r>
          </a:p>
          <a:p>
            <a:pPr lvl="1">
              <a:lnSpc>
                <a:spcPct val="90000"/>
              </a:lnSpc>
            </a:pPr>
            <a:r>
              <a:rPr lang="ja-JP" altLang="en-US"/>
              <a:t>対策は研究中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ぴかぴかの銅のヤカン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ヤカンは漢字で書くと薬罐</a:t>
            </a:r>
          </a:p>
          <a:p>
            <a:r>
              <a:rPr lang="ja-JP" altLang="en-US"/>
              <a:t>薬缶とかくのは当て字</a:t>
            </a:r>
          </a:p>
          <a:p>
            <a:r>
              <a:rPr lang="ja-JP" altLang="en-US"/>
              <a:t>もともと薬を煎じる道具だったので薬罐</a:t>
            </a:r>
          </a:p>
          <a:p>
            <a:r>
              <a:rPr lang="ja-JP" altLang="en-US"/>
              <a:t>缶を罐の略字として使うのは間違い</a:t>
            </a:r>
          </a:p>
          <a:p>
            <a:pPr lvl="1"/>
            <a:r>
              <a:rPr lang="ja-JP" altLang="en-US"/>
              <a:t>この</a:t>
            </a:r>
            <a:r>
              <a:rPr lang="en-US" altLang="ja-JP"/>
              <a:t>2</a:t>
            </a:r>
            <a:r>
              <a:rPr lang="ja-JP" altLang="en-US"/>
              <a:t>つは全く別の字で意味も違う</a:t>
            </a:r>
          </a:p>
          <a:p>
            <a:r>
              <a:rPr lang="ja-JP" altLang="en-US"/>
              <a:t>銅のヤカン</a:t>
            </a:r>
          </a:p>
          <a:p>
            <a:pPr lvl="1"/>
            <a:r>
              <a:rPr lang="ja-JP" altLang="en-US"/>
              <a:t>磨いておくのは大変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あたたかい羊毛のてぶくろ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羊毛はなぜ温かいか</a:t>
            </a:r>
          </a:p>
          <a:p>
            <a:r>
              <a:rPr lang="ja-JP" altLang="en-US"/>
              <a:t>繊維の構造	</a:t>
            </a:r>
          </a:p>
          <a:p>
            <a:pPr lvl="1"/>
            <a:r>
              <a:rPr lang="ja-JP" altLang="en-US"/>
              <a:t>空気を沢山含む　→　断熱効果</a:t>
            </a:r>
          </a:p>
          <a:p>
            <a:r>
              <a:rPr lang="ja-JP" altLang="en-US"/>
              <a:t>湿度もコントロール</a:t>
            </a:r>
          </a:p>
          <a:p>
            <a:pPr lvl="1"/>
            <a:r>
              <a:rPr lang="ja-JP" altLang="en-US"/>
              <a:t>湿度が上がると吸湿</a:t>
            </a:r>
          </a:p>
          <a:p>
            <a:pPr lvl="1"/>
            <a:r>
              <a:rPr lang="ja-JP" altLang="en-US"/>
              <a:t>湿度が下がると放湿</a:t>
            </a:r>
          </a:p>
          <a:p>
            <a:pPr lvl="1"/>
            <a:endParaRPr lang="en-US" altLang="ja-JP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ひもで縛った茶色い紙包み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セロハンテープ</a:t>
            </a:r>
          </a:p>
          <a:p>
            <a:pPr lvl="1"/>
            <a:r>
              <a:rPr lang="ja-JP" altLang="en-US"/>
              <a:t>日本ではセロテープ</a:t>
            </a:r>
          </a:p>
          <a:p>
            <a:pPr lvl="1"/>
            <a:r>
              <a:rPr lang="ja-JP" altLang="en-US"/>
              <a:t>アメリカではスコッチテープ</a:t>
            </a:r>
          </a:p>
          <a:p>
            <a:pPr lvl="1"/>
            <a:r>
              <a:rPr lang="ja-JP" altLang="en-US"/>
              <a:t>いずれも商標</a:t>
            </a:r>
          </a:p>
          <a:p>
            <a:r>
              <a:rPr lang="en-US" altLang="ja-JP"/>
              <a:t>1930</a:t>
            </a:r>
            <a:r>
              <a:rPr lang="ja-JP" altLang="en-US"/>
              <a:t>年に</a:t>
            </a:r>
            <a:r>
              <a:rPr lang="en-US" altLang="ja-JP"/>
              <a:t>3M</a:t>
            </a:r>
            <a:r>
              <a:rPr lang="ja-JP" altLang="en-US"/>
              <a:t>社が開発</a:t>
            </a:r>
          </a:p>
          <a:p>
            <a:pPr lvl="1"/>
            <a:r>
              <a:rPr lang="ja-JP" altLang="en-US"/>
              <a:t>防湿セロハンの応用製品として開発</a:t>
            </a:r>
          </a:p>
          <a:p>
            <a:pPr lvl="1"/>
            <a:r>
              <a:rPr lang="ja-JP" altLang="en-US"/>
              <a:t>日本で製造されたのは戦後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犬に噛まれたら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傷口を流水と石けんでよく洗う</a:t>
            </a:r>
          </a:p>
          <a:p>
            <a:r>
              <a:rPr lang="ja-JP" altLang="en-US"/>
              <a:t>流行地域では狂犬病のワクチン接種</a:t>
            </a:r>
          </a:p>
          <a:p>
            <a:pPr lvl="1"/>
            <a:r>
              <a:rPr lang="ja-JP" altLang="en-US"/>
              <a:t>狂犬病という名だが犬に限らない</a:t>
            </a:r>
          </a:p>
          <a:p>
            <a:pPr lvl="1"/>
            <a:r>
              <a:rPr lang="ja-JP" altLang="en-US"/>
              <a:t>コウモリなども相当危険</a:t>
            </a:r>
          </a:p>
          <a:p>
            <a:pPr lvl="1"/>
            <a:r>
              <a:rPr lang="ja-JP" altLang="en-US"/>
              <a:t>神経症状が出てからでは助からない</a:t>
            </a:r>
          </a:p>
          <a:p>
            <a:pPr lvl="1"/>
            <a:r>
              <a:rPr lang="ja-JP" altLang="en-US"/>
              <a:t>早期のワクチン投与が必須</a:t>
            </a:r>
          </a:p>
          <a:p>
            <a:pPr lvl="1"/>
            <a:r>
              <a:rPr lang="ja-JP" altLang="en-US"/>
              <a:t>世界の大部分は流行地域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ハチにさされたら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ハチは針が刺さったままになる</a:t>
            </a:r>
          </a:p>
          <a:p>
            <a:pPr lvl="1"/>
            <a:r>
              <a:rPr lang="ja-JP" altLang="en-US"/>
              <a:t>針に毒嚢がついている</a:t>
            </a:r>
          </a:p>
          <a:p>
            <a:pPr lvl="1"/>
            <a:r>
              <a:rPr lang="ja-JP" altLang="en-US"/>
              <a:t>迅速に針を取り除く</a:t>
            </a:r>
          </a:p>
          <a:p>
            <a:pPr lvl="1"/>
            <a:r>
              <a:rPr lang="ja-JP" altLang="en-US"/>
              <a:t>体内に入る毒の量は秒単位で増える</a:t>
            </a:r>
          </a:p>
          <a:p>
            <a:r>
              <a:rPr lang="ja-JP" altLang="en-US"/>
              <a:t>恐いのはアレルギー</a:t>
            </a:r>
          </a:p>
          <a:p>
            <a:pPr lvl="1"/>
            <a:r>
              <a:rPr lang="ja-JP" altLang="en-US"/>
              <a:t>アナフィラキシーで</a:t>
            </a:r>
            <a:r>
              <a:rPr lang="en-US" altLang="ja-JP"/>
              <a:t>30</a:t>
            </a:r>
            <a:r>
              <a:rPr lang="ja-JP" altLang="en-US"/>
              <a:t>人</a:t>
            </a:r>
            <a:r>
              <a:rPr lang="en-US" altLang="ja-JP"/>
              <a:t>/</a:t>
            </a:r>
            <a:r>
              <a:rPr lang="ja-JP" altLang="en-US"/>
              <a:t>年程度日本で死亡</a:t>
            </a:r>
          </a:p>
          <a:p>
            <a:pPr lvl="1"/>
            <a:r>
              <a:rPr lang="ja-JP" altLang="en-US"/>
              <a:t>アナフィラキシーの症状緩和にエピネフリン</a:t>
            </a:r>
          </a:p>
          <a:p>
            <a:pPr lvl="1"/>
            <a:r>
              <a:rPr lang="ja-JP" altLang="en-US"/>
              <a:t>自己注射できるエピペンという商品も</a:t>
            </a:r>
          </a:p>
          <a:p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aruma">
  <a:themeElements>
    <a:clrScheme name="Daruma 1">
      <a:dk1>
        <a:srgbClr val="500000"/>
      </a:dk1>
      <a:lt1>
        <a:srgbClr val="F7ECCD"/>
      </a:lt1>
      <a:dk2>
        <a:srgbClr val="000000"/>
      </a:dk2>
      <a:lt2>
        <a:srgbClr val="DFB53F"/>
      </a:lt2>
      <a:accent1>
        <a:srgbClr val="986426"/>
      </a:accent1>
      <a:accent2>
        <a:srgbClr val="CC0000"/>
      </a:accent2>
      <a:accent3>
        <a:srgbClr val="AAAAAA"/>
      </a:accent3>
      <a:accent4>
        <a:srgbClr val="D3C9AF"/>
      </a:accent4>
      <a:accent5>
        <a:srgbClr val="CAB8AC"/>
      </a:accent5>
      <a:accent6>
        <a:srgbClr val="B90000"/>
      </a:accent6>
      <a:hlink>
        <a:srgbClr val="FF7C80"/>
      </a:hlink>
      <a:folHlink>
        <a:srgbClr val="969696"/>
      </a:folHlink>
    </a:clrScheme>
    <a:fontScheme name="Daruma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aruma 1">
        <a:dk1>
          <a:srgbClr val="500000"/>
        </a:dk1>
        <a:lt1>
          <a:srgbClr val="F7ECCD"/>
        </a:lt1>
        <a:dk2>
          <a:srgbClr val="000000"/>
        </a:dk2>
        <a:lt2>
          <a:srgbClr val="DFB53F"/>
        </a:lt2>
        <a:accent1>
          <a:srgbClr val="986426"/>
        </a:accent1>
        <a:accent2>
          <a:srgbClr val="CC0000"/>
        </a:accent2>
        <a:accent3>
          <a:srgbClr val="AAAAAA"/>
        </a:accent3>
        <a:accent4>
          <a:srgbClr val="D3C9AF"/>
        </a:accent4>
        <a:accent5>
          <a:srgbClr val="CAB8AC"/>
        </a:accent5>
        <a:accent6>
          <a:srgbClr val="B90000"/>
        </a:accent6>
        <a:hlink>
          <a:srgbClr val="FF7C8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ruma 2">
        <a:dk1>
          <a:srgbClr val="000000"/>
        </a:dk1>
        <a:lt1>
          <a:srgbClr val="FFFFFF"/>
        </a:lt1>
        <a:dk2>
          <a:srgbClr val="6A0000"/>
        </a:dk2>
        <a:lt2>
          <a:srgbClr val="500000"/>
        </a:lt2>
        <a:accent1>
          <a:srgbClr val="D3974F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E6C9B2"/>
        </a:accent5>
        <a:accent6>
          <a:srgbClr val="B90000"/>
        </a:accent6>
        <a:hlink>
          <a:srgbClr val="FF7C8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rum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6B6B6B"/>
        </a:accent6>
        <a:hlink>
          <a:srgbClr val="B2B2B2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284</Words>
  <Application>Microsoft Office PowerPoint</Application>
  <PresentationFormat>ワイド画面</PresentationFormat>
  <Paragraphs>59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ＭＳ Ｐゴシック</vt:lpstr>
      <vt:lpstr>Arial</vt:lpstr>
      <vt:lpstr>Times New Roman</vt:lpstr>
      <vt:lpstr>Daruma</vt:lpstr>
      <vt:lpstr>私のお気に入り</vt:lpstr>
      <vt:lpstr>バラにかかる雨</vt:lpstr>
      <vt:lpstr>こねこのひげ</vt:lpstr>
      <vt:lpstr>ぴかぴかの銅のヤカン</vt:lpstr>
      <vt:lpstr>あたたかい羊毛のてぶくろ</vt:lpstr>
      <vt:lpstr>ひもで縛った茶色い紙包み</vt:lpstr>
      <vt:lpstr>犬に噛まれたら</vt:lpstr>
      <vt:lpstr>ハチにさされたら</vt:lpstr>
    </vt:vector>
  </TitlesOfParts>
  <Company>jindai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私のお気に入り</dc:title>
  <dc:creator>かながわ☆さくら</dc:creator>
  <cp:lastModifiedBy>小川 浩(ft101705)</cp:lastModifiedBy>
  <cp:revision>7</cp:revision>
  <dcterms:created xsi:type="dcterms:W3CDTF">2007-04-13T09:12:35Z</dcterms:created>
  <dcterms:modified xsi:type="dcterms:W3CDTF">2017-03-09T02:24:11Z</dcterms:modified>
</cp:coreProperties>
</file>